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Playfair Display Bold" charset="1" panose="00000000000000000000"/>
      <p:regular r:id="rId16"/>
    </p:embeddedFont>
    <p:embeddedFont>
      <p:font typeface="Playfair Display Bold Italics" charset="1" panose="00000000000000000000"/>
      <p:regular r:id="rId17"/>
    </p:embeddedFont>
    <p:embeddedFont>
      <p:font typeface="Playfair Display" charset="1" panose="00000000000000000000"/>
      <p:regular r:id="rId18"/>
    </p:embeddedFont>
    <p:embeddedFont>
      <p:font typeface="Playfair Display Italics" charset="1" panose="00000000000000000000"/>
      <p:regular r:id="rId19"/>
    </p:embeddedFont>
    <p:embeddedFont>
      <p:font typeface="Arapey Bold" charset="1" panose="02000000000000000000"/>
      <p:regular r:id="rId20"/>
    </p:embeddedFont>
    <p:embeddedFont>
      <p:font typeface="Arapey" charset="1" panose="02000000000000000000"/>
      <p:regular r:id="rId21"/>
    </p:embeddedFont>
    <p:embeddedFont>
      <p:font typeface="Arapey Bold Italics" charset="1" panose="02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7.png" Type="http://schemas.openxmlformats.org/officeDocument/2006/relationships/image"/><Relationship Id="rId4" Target="../media/image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Freeform 3" id="3"/>
          <p:cNvSpPr/>
          <p:nvPr/>
        </p:nvSpPr>
        <p:spPr>
          <a:xfrm flipH="false" flipV="false" rot="0">
            <a:off x="6470089" y="1106927"/>
            <a:ext cx="13544033" cy="9180073"/>
          </a:xfrm>
          <a:custGeom>
            <a:avLst/>
            <a:gdLst/>
            <a:ahLst/>
            <a:cxnLst/>
            <a:rect r="r" b="b" t="t" l="l"/>
            <a:pathLst>
              <a:path h="9180073" w="13544033">
                <a:moveTo>
                  <a:pt x="0" y="0"/>
                </a:moveTo>
                <a:lnTo>
                  <a:pt x="13544033" y="0"/>
                </a:lnTo>
                <a:lnTo>
                  <a:pt x="13544033" y="9180073"/>
                </a:lnTo>
                <a:lnTo>
                  <a:pt x="0" y="9180073"/>
                </a:lnTo>
                <a:lnTo>
                  <a:pt x="0" y="0"/>
                </a:lnTo>
                <a:close/>
              </a:path>
            </a:pathLst>
          </a:custGeom>
          <a:blipFill>
            <a:blip r:embed="rId3"/>
            <a:stretch>
              <a:fillRect l="0" t="0" r="0" b="-59284"/>
            </a:stretch>
          </a:blipFill>
        </p:spPr>
      </p:sp>
      <p:sp>
        <p:nvSpPr>
          <p:cNvPr name="TextBox 4" id="4"/>
          <p:cNvSpPr txBox="true"/>
          <p:nvPr/>
        </p:nvSpPr>
        <p:spPr>
          <a:xfrm rot="0">
            <a:off x="613141" y="2208217"/>
            <a:ext cx="10942750" cy="2935283"/>
          </a:xfrm>
          <a:prstGeom prst="rect">
            <a:avLst/>
          </a:prstGeom>
        </p:spPr>
        <p:txBody>
          <a:bodyPr anchor="t" rtlCol="false" tIns="0" lIns="0" bIns="0" rIns="0">
            <a:spAutoFit/>
          </a:bodyPr>
          <a:lstStyle/>
          <a:p>
            <a:pPr algn="ctr">
              <a:lnSpc>
                <a:spcPts val="11312"/>
              </a:lnSpc>
            </a:pPr>
            <a:r>
              <a:rPr lang="en-US" b="true" sz="11312">
                <a:solidFill>
                  <a:srgbClr val="2E3337"/>
                </a:solidFill>
                <a:latin typeface="Playfair Display Bold"/>
                <a:ea typeface="Playfair Display Bold"/>
                <a:cs typeface="Playfair Display Bold"/>
                <a:sym typeface="Playfair Display Bold"/>
              </a:rPr>
              <a:t>MADRE DELLA NAZIONE</a:t>
            </a:r>
          </a:p>
        </p:txBody>
      </p:sp>
      <p:sp>
        <p:nvSpPr>
          <p:cNvPr name="TextBox 5" id="5"/>
          <p:cNvSpPr txBox="true"/>
          <p:nvPr/>
        </p:nvSpPr>
        <p:spPr>
          <a:xfrm rot="0">
            <a:off x="998715" y="5076825"/>
            <a:ext cx="10171603" cy="1971288"/>
          </a:xfrm>
          <a:prstGeom prst="rect">
            <a:avLst/>
          </a:prstGeom>
        </p:spPr>
        <p:txBody>
          <a:bodyPr anchor="t" rtlCol="false" tIns="0" lIns="0" bIns="0" rIns="0">
            <a:spAutoFit/>
          </a:bodyPr>
          <a:lstStyle/>
          <a:p>
            <a:pPr algn="ctr">
              <a:lnSpc>
                <a:spcPts val="5271"/>
              </a:lnSpc>
              <a:spcBef>
                <a:spcPct val="0"/>
              </a:spcBef>
            </a:pPr>
            <a:r>
              <a:rPr lang="en-US" b="true" sz="3765" i="true">
                <a:solidFill>
                  <a:srgbClr val="2E3337"/>
                </a:solidFill>
                <a:latin typeface="Playfair Display Bold Italics"/>
                <a:ea typeface="Playfair Display Bold Italics"/>
                <a:cs typeface="Playfair Display Bold Italics"/>
                <a:sym typeface="Playfair Display Bold Italics"/>
              </a:rPr>
              <a:t>La costruzione giuridica ed iconografica del ruolo delle donne nel fascismo e neofascismo in Italia e Brasile</a:t>
            </a:r>
          </a:p>
        </p:txBody>
      </p:sp>
      <p:sp>
        <p:nvSpPr>
          <p:cNvPr name="TextBox 6" id="6"/>
          <p:cNvSpPr txBox="true"/>
          <p:nvPr/>
        </p:nvSpPr>
        <p:spPr>
          <a:xfrm rot="0">
            <a:off x="-3348573" y="9385677"/>
            <a:ext cx="10171603" cy="637788"/>
          </a:xfrm>
          <a:prstGeom prst="rect">
            <a:avLst/>
          </a:prstGeom>
        </p:spPr>
        <p:txBody>
          <a:bodyPr anchor="t" rtlCol="false" tIns="0" lIns="0" bIns="0" rIns="0">
            <a:spAutoFit/>
          </a:bodyPr>
          <a:lstStyle/>
          <a:p>
            <a:pPr algn="ctr">
              <a:lnSpc>
                <a:spcPts val="5271"/>
              </a:lnSpc>
              <a:spcBef>
                <a:spcPct val="0"/>
              </a:spcBef>
            </a:pPr>
            <a:r>
              <a:rPr lang="en-US" b="true" sz="3765" i="true">
                <a:solidFill>
                  <a:srgbClr val="2E3337"/>
                </a:solidFill>
                <a:latin typeface="Playfair Display Bold Italics"/>
                <a:ea typeface="Playfair Display Bold Italics"/>
                <a:cs typeface="Playfair Display Bold Italics"/>
                <a:sym typeface="Playfair Display Bold Italics"/>
              </a:rPr>
              <a:t>Ana Vanzin</a:t>
            </a:r>
          </a:p>
        </p:txBody>
      </p:sp>
      <p:sp>
        <p:nvSpPr>
          <p:cNvPr name="TextBox 7" id="7"/>
          <p:cNvSpPr txBox="true"/>
          <p:nvPr/>
        </p:nvSpPr>
        <p:spPr>
          <a:xfrm rot="0">
            <a:off x="613141" y="962025"/>
            <a:ext cx="11759795" cy="1726254"/>
          </a:xfrm>
          <a:prstGeom prst="rect">
            <a:avLst/>
          </a:prstGeom>
        </p:spPr>
        <p:txBody>
          <a:bodyPr anchor="t" rtlCol="false" tIns="0" lIns="0" bIns="0" rIns="0">
            <a:spAutoFit/>
          </a:bodyPr>
          <a:lstStyle/>
          <a:p>
            <a:pPr algn="just">
              <a:lnSpc>
                <a:spcPts val="4602"/>
              </a:lnSpc>
              <a:spcBef>
                <a:spcPct val="0"/>
              </a:spcBef>
            </a:pPr>
            <a:r>
              <a:rPr lang="en-US" sz="3287">
                <a:solidFill>
                  <a:srgbClr val="2E3337"/>
                </a:solidFill>
                <a:latin typeface="Playfair Display"/>
                <a:ea typeface="Playfair Display"/>
                <a:cs typeface="Playfair Display"/>
                <a:sym typeface="Playfair Display"/>
              </a:rPr>
              <a:t>Mothers of the nation: the legal and iconographic construction of women’s roles in fascist and neo-fascist in Italy and Brazil</a:t>
            </a:r>
          </a:p>
          <a:p>
            <a:pPr algn="just">
              <a:lnSpc>
                <a:spcPts val="4602"/>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Freeform 3" id="3"/>
          <p:cNvSpPr/>
          <p:nvPr/>
        </p:nvSpPr>
        <p:spPr>
          <a:xfrm flipH="false" flipV="false" rot="0">
            <a:off x="12703508" y="0"/>
            <a:ext cx="11168984" cy="11225109"/>
          </a:xfrm>
          <a:custGeom>
            <a:avLst/>
            <a:gdLst/>
            <a:ahLst/>
            <a:cxnLst/>
            <a:rect r="r" b="b" t="t" l="l"/>
            <a:pathLst>
              <a:path h="11225109" w="11168984">
                <a:moveTo>
                  <a:pt x="0" y="0"/>
                </a:moveTo>
                <a:lnTo>
                  <a:pt x="11168984" y="0"/>
                </a:lnTo>
                <a:lnTo>
                  <a:pt x="11168984" y="11225109"/>
                </a:lnTo>
                <a:lnTo>
                  <a:pt x="0" y="11225109"/>
                </a:lnTo>
                <a:lnTo>
                  <a:pt x="0" y="0"/>
                </a:lnTo>
                <a:close/>
              </a:path>
            </a:pathLst>
          </a:custGeom>
          <a:blipFill>
            <a:blip r:embed="rId3"/>
            <a:stretch>
              <a:fillRect l="0" t="0" r="0" b="0"/>
            </a:stretch>
          </a:blipFill>
        </p:spPr>
      </p:sp>
      <p:sp>
        <p:nvSpPr>
          <p:cNvPr name="TextBox 4" id="4"/>
          <p:cNvSpPr txBox="true"/>
          <p:nvPr/>
        </p:nvSpPr>
        <p:spPr>
          <a:xfrm rot="0">
            <a:off x="2282111" y="1038225"/>
            <a:ext cx="11034650" cy="778881"/>
          </a:xfrm>
          <a:prstGeom prst="rect">
            <a:avLst/>
          </a:prstGeom>
        </p:spPr>
        <p:txBody>
          <a:bodyPr anchor="t" rtlCol="false" tIns="0" lIns="0" bIns="0" rIns="0">
            <a:spAutoFit/>
          </a:bodyPr>
          <a:lstStyle/>
          <a:p>
            <a:pPr algn="l">
              <a:lnSpc>
                <a:spcPts val="6087"/>
              </a:lnSpc>
              <a:spcBef>
                <a:spcPct val="0"/>
              </a:spcBef>
            </a:pPr>
            <a:r>
              <a:rPr lang="en-US" sz="5248">
                <a:solidFill>
                  <a:srgbClr val="2E3337"/>
                </a:solidFill>
                <a:latin typeface="Arapey Bold"/>
                <a:ea typeface="Arapey Bold"/>
                <a:cs typeface="Arapey Bold"/>
                <a:sym typeface="Arapey Bold"/>
              </a:rPr>
              <a:t>Conclusioni e riflessioni finali </a:t>
            </a:r>
          </a:p>
        </p:txBody>
      </p:sp>
      <p:sp>
        <p:nvSpPr>
          <p:cNvPr name="TextBox 5" id="5"/>
          <p:cNvSpPr txBox="true"/>
          <p:nvPr/>
        </p:nvSpPr>
        <p:spPr>
          <a:xfrm rot="0">
            <a:off x="5401433" y="8768715"/>
            <a:ext cx="9578947" cy="931545"/>
          </a:xfrm>
          <a:prstGeom prst="rect">
            <a:avLst/>
          </a:prstGeom>
        </p:spPr>
        <p:txBody>
          <a:bodyPr anchor="t" rtlCol="false" tIns="0" lIns="0" bIns="0" rIns="0">
            <a:spAutoFit/>
          </a:bodyPr>
          <a:lstStyle/>
          <a:p>
            <a:pPr algn="ctr">
              <a:lnSpc>
                <a:spcPts val="3780"/>
              </a:lnSpc>
              <a:spcBef>
                <a:spcPct val="0"/>
              </a:spcBef>
            </a:pPr>
            <a:r>
              <a:rPr lang="en-US" b="true" sz="2700">
                <a:solidFill>
                  <a:srgbClr val="2E3337"/>
                </a:solidFill>
                <a:latin typeface="Playfair Display Bold"/>
                <a:ea typeface="Playfair Display Bold"/>
                <a:cs typeface="Playfair Display Bold"/>
                <a:sym typeface="Playfair Display Bold"/>
              </a:rPr>
              <a:t>Scultura che rappresenta Medusa mentre tiene la testa di Perseo, una reinterpretazione dell'opera originale.</a:t>
            </a:r>
          </a:p>
        </p:txBody>
      </p:sp>
      <p:sp>
        <p:nvSpPr>
          <p:cNvPr name="TextBox 6" id="6"/>
          <p:cNvSpPr txBox="true"/>
          <p:nvPr/>
        </p:nvSpPr>
        <p:spPr>
          <a:xfrm rot="0">
            <a:off x="1309393" y="1973855"/>
            <a:ext cx="10336058" cy="5816351"/>
          </a:xfrm>
          <a:prstGeom prst="rect">
            <a:avLst/>
          </a:prstGeom>
        </p:spPr>
        <p:txBody>
          <a:bodyPr anchor="t" rtlCol="false" tIns="0" lIns="0" bIns="0" rIns="0">
            <a:spAutoFit/>
          </a:bodyPr>
          <a:lstStyle/>
          <a:p>
            <a:pPr algn="ctr">
              <a:lnSpc>
                <a:spcPts val="3863"/>
              </a:lnSpc>
              <a:spcBef>
                <a:spcPct val="0"/>
              </a:spcBef>
            </a:pPr>
            <a:r>
              <a:rPr lang="en-US" sz="2759">
                <a:solidFill>
                  <a:srgbClr val="2E3337"/>
                </a:solidFill>
                <a:latin typeface="Playfair Display"/>
                <a:ea typeface="Playfair Display"/>
                <a:cs typeface="Playfair Display"/>
                <a:sym typeface="Playfair Display"/>
              </a:rPr>
              <a:t>L'incessante erosione dei diritti delle donne, crudele e implacabile, svela come le ideologie fasciste e neofasciste perpetuino un controllo patriarcale soffocante, che richiede una risposta audace e intransigente per essere smantellato. Questa manipolazione non conosce confini nazionali: dall'Italia al Brasile, si inserisce in una corrente globale che minaccia di spogliare le donne delle faticose conquiste ottenute. Il discorso conservatore sulla maternità è impregnato di un risentimento razziale che rafforza ancor di più questo controllo. La figura della donna come madre, celebrata nell'arte ma strumentalizzata nella realtà, racchiude una chiave cruciale per sovvertire le fondamenta patriarcali e le sue radici storiche più profonde.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17428" t="0" r="-17428" b="-96291"/>
            </a:stretch>
          </a:blipFill>
        </p:spPr>
      </p:sp>
      <p:sp>
        <p:nvSpPr>
          <p:cNvPr name="Freeform 3" id="3"/>
          <p:cNvSpPr/>
          <p:nvPr/>
        </p:nvSpPr>
        <p:spPr>
          <a:xfrm flipH="false" flipV="false" rot="0">
            <a:off x="11599201" y="1984249"/>
            <a:ext cx="8302751" cy="8302751"/>
          </a:xfrm>
          <a:custGeom>
            <a:avLst/>
            <a:gdLst/>
            <a:ahLst/>
            <a:cxnLst/>
            <a:rect r="r" b="b" t="t" l="l"/>
            <a:pathLst>
              <a:path h="8302751" w="8302751">
                <a:moveTo>
                  <a:pt x="0" y="0"/>
                </a:moveTo>
                <a:lnTo>
                  <a:pt x="8302751" y="0"/>
                </a:lnTo>
                <a:lnTo>
                  <a:pt x="8302751" y="8302751"/>
                </a:lnTo>
                <a:lnTo>
                  <a:pt x="0" y="8302751"/>
                </a:lnTo>
                <a:lnTo>
                  <a:pt x="0" y="0"/>
                </a:lnTo>
                <a:close/>
              </a:path>
            </a:pathLst>
          </a:custGeom>
          <a:blipFill>
            <a:blip r:embed="rId3"/>
            <a:stretch>
              <a:fillRect l="0" t="0" r="0" b="0"/>
            </a:stretch>
          </a:blipFill>
        </p:spPr>
      </p:sp>
      <p:sp>
        <p:nvSpPr>
          <p:cNvPr name="TextBox 4" id="4"/>
          <p:cNvSpPr txBox="true"/>
          <p:nvPr/>
        </p:nvSpPr>
        <p:spPr>
          <a:xfrm rot="0">
            <a:off x="433905" y="769691"/>
            <a:ext cx="12478332" cy="4593855"/>
          </a:xfrm>
          <a:prstGeom prst="rect">
            <a:avLst/>
          </a:prstGeom>
        </p:spPr>
        <p:txBody>
          <a:bodyPr anchor="t" rtlCol="false" tIns="0" lIns="0" bIns="0" rIns="0">
            <a:spAutoFit/>
          </a:bodyPr>
          <a:lstStyle/>
          <a:p>
            <a:pPr algn="just">
              <a:lnSpc>
                <a:spcPts val="6145"/>
              </a:lnSpc>
              <a:spcBef>
                <a:spcPct val="0"/>
              </a:spcBef>
            </a:pPr>
            <a:r>
              <a:rPr lang="en-US" b="true" sz="4389">
                <a:solidFill>
                  <a:srgbClr val="000000"/>
                </a:solidFill>
                <a:latin typeface="Playfair Display Bold"/>
                <a:ea typeface="Playfair Display Bold"/>
                <a:cs typeface="Playfair Display Bold"/>
                <a:sym typeface="Playfair Display Bold"/>
              </a:rPr>
              <a:t>L'idea di nazione nel XX secolo fu sfruttata dai regimi autoritari come il fascismo italiano di Mussolini e l'</a:t>
            </a:r>
            <a:r>
              <a:rPr lang="en-US" b="true" sz="4389" i="true">
                <a:solidFill>
                  <a:srgbClr val="000000"/>
                </a:solidFill>
                <a:latin typeface="Playfair Display Bold Italics"/>
                <a:ea typeface="Playfair Display Bold Italics"/>
                <a:cs typeface="Playfair Display Bold Italics"/>
                <a:sym typeface="Playfair Display Bold Italics"/>
              </a:rPr>
              <a:t>Estado Novo</a:t>
            </a:r>
            <a:r>
              <a:rPr lang="en-US" b="true" sz="4389">
                <a:solidFill>
                  <a:srgbClr val="000000"/>
                </a:solidFill>
                <a:latin typeface="Playfair Display Bold"/>
                <a:ea typeface="Playfair Display Bold"/>
                <a:cs typeface="Playfair Display Bold"/>
                <a:sym typeface="Playfair Display Bold"/>
              </a:rPr>
              <a:t> di Vargas in Brasile. Questi regimi manipolarono il ruolo delle donne, presentandole come madri della nazione e custodi della moralità e purezza​​.</a:t>
            </a:r>
          </a:p>
        </p:txBody>
      </p:sp>
      <p:sp>
        <p:nvSpPr>
          <p:cNvPr name="TextBox 5" id="5"/>
          <p:cNvSpPr txBox="true"/>
          <p:nvPr/>
        </p:nvSpPr>
        <p:spPr>
          <a:xfrm rot="0">
            <a:off x="433905" y="6006908"/>
            <a:ext cx="11497137" cy="2934025"/>
          </a:xfrm>
          <a:prstGeom prst="rect">
            <a:avLst/>
          </a:prstGeom>
        </p:spPr>
        <p:txBody>
          <a:bodyPr anchor="t" rtlCol="false" tIns="0" lIns="0" bIns="0" rIns="0">
            <a:spAutoFit/>
          </a:bodyPr>
          <a:lstStyle/>
          <a:p>
            <a:pPr algn="just">
              <a:lnSpc>
                <a:spcPts val="4707"/>
              </a:lnSpc>
              <a:spcBef>
                <a:spcPct val="0"/>
              </a:spcBef>
            </a:pPr>
            <a:r>
              <a:rPr lang="en-US" sz="3362">
                <a:solidFill>
                  <a:srgbClr val="000000"/>
                </a:solidFill>
                <a:latin typeface="Playfair Display"/>
                <a:ea typeface="Playfair Display"/>
                <a:cs typeface="Playfair Display"/>
                <a:sym typeface="Playfair Display"/>
              </a:rPr>
              <a:t>The concept of "nation" in the 20th century was exploited by authoritarian regimes like Mussolini's Italian Fascism and Vargas's </a:t>
            </a:r>
            <a:r>
              <a:rPr lang="en-US" sz="3362" i="true">
                <a:solidFill>
                  <a:srgbClr val="000000"/>
                </a:solidFill>
                <a:latin typeface="Playfair Display Italics"/>
                <a:ea typeface="Playfair Display Italics"/>
                <a:cs typeface="Playfair Display Italics"/>
                <a:sym typeface="Playfair Display Italics"/>
              </a:rPr>
              <a:t>Estado Novo</a:t>
            </a:r>
            <a:r>
              <a:rPr lang="en-US" sz="3362">
                <a:solidFill>
                  <a:srgbClr val="000000"/>
                </a:solidFill>
                <a:latin typeface="Playfair Display"/>
                <a:ea typeface="Playfair Display"/>
                <a:cs typeface="Playfair Display"/>
                <a:sym typeface="Playfair Display"/>
              </a:rPr>
              <a:t> in Brazil. These regimes manipulated women's roles, presenting them as "mothers of the nation" and guardians of morality and purity​​.</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TextBox 3" id="3"/>
          <p:cNvSpPr txBox="true"/>
          <p:nvPr/>
        </p:nvSpPr>
        <p:spPr>
          <a:xfrm rot="0">
            <a:off x="727027" y="1173080"/>
            <a:ext cx="17132776" cy="3693795"/>
          </a:xfrm>
          <a:prstGeom prst="rect">
            <a:avLst/>
          </a:prstGeom>
        </p:spPr>
        <p:txBody>
          <a:bodyPr anchor="t" rtlCol="false" tIns="0" lIns="0" bIns="0" rIns="0">
            <a:spAutoFit/>
          </a:bodyPr>
          <a:lstStyle/>
          <a:p>
            <a:pPr algn="l">
              <a:lnSpc>
                <a:spcPts val="5880"/>
              </a:lnSpc>
            </a:pPr>
            <a:r>
              <a:rPr lang="en-US" sz="4200">
                <a:solidFill>
                  <a:srgbClr val="2E3337"/>
                </a:solidFill>
                <a:latin typeface="Arapey Bold"/>
                <a:ea typeface="Arapey Bold"/>
                <a:cs typeface="Arapey Bold"/>
                <a:sym typeface="Arapey Bold"/>
              </a:rPr>
              <a:t>Legislazione per il Controllo delle Donne in Italia</a:t>
            </a:r>
          </a:p>
          <a:p>
            <a:pPr algn="l" marL="906780" indent="-453390" lvl="1">
              <a:lnSpc>
                <a:spcPts val="5880"/>
              </a:lnSpc>
              <a:spcBef>
                <a:spcPct val="0"/>
              </a:spcBef>
              <a:buFont typeface="Arial"/>
              <a:buChar char="•"/>
            </a:pPr>
            <a:r>
              <a:rPr lang="en-US" sz="4200">
                <a:solidFill>
                  <a:srgbClr val="2E3337"/>
                </a:solidFill>
                <a:latin typeface="Arapey"/>
                <a:ea typeface="Arapey"/>
                <a:cs typeface="Arapey"/>
                <a:sym typeface="Arapey"/>
              </a:rPr>
              <a:t>Articolo 553 del Codice Penale Fascista: puniva chiunque promuovesse pratiche contrarie alla procreazione con pene severe, sottolineando il controllo morale e demografico imposto dal regime​.</a:t>
            </a:r>
          </a:p>
          <a:p>
            <a:pPr algn="l">
              <a:lnSpc>
                <a:spcPts val="5880"/>
              </a:lnSpc>
              <a:spcBef>
                <a:spcPct val="0"/>
              </a:spcBef>
            </a:pPr>
          </a:p>
        </p:txBody>
      </p:sp>
      <p:sp>
        <p:nvSpPr>
          <p:cNvPr name="TextBox 4" id="4"/>
          <p:cNvSpPr txBox="true"/>
          <p:nvPr/>
        </p:nvSpPr>
        <p:spPr>
          <a:xfrm rot="0">
            <a:off x="546023" y="4781432"/>
            <a:ext cx="9541492" cy="4507705"/>
          </a:xfrm>
          <a:prstGeom prst="rect">
            <a:avLst/>
          </a:prstGeom>
        </p:spPr>
        <p:txBody>
          <a:bodyPr anchor="t" rtlCol="false" tIns="0" lIns="0" bIns="0" rIns="0">
            <a:spAutoFit/>
          </a:bodyPr>
          <a:lstStyle/>
          <a:p>
            <a:pPr algn="ctr">
              <a:lnSpc>
                <a:spcPts val="5118"/>
              </a:lnSpc>
              <a:spcBef>
                <a:spcPct val="0"/>
              </a:spcBef>
            </a:pPr>
            <a:r>
              <a:rPr lang="en-US" b="true" sz="3656" i="true">
                <a:solidFill>
                  <a:srgbClr val="2E3337"/>
                </a:solidFill>
                <a:latin typeface="Playfair Display Bold Italics"/>
                <a:ea typeface="Playfair Display Bold Italics"/>
                <a:cs typeface="Playfair Display Bold Italics"/>
                <a:sym typeface="Playfair Display Bold Italics"/>
              </a:rPr>
              <a:t>Chiunque pubblicamente incita a pratiche contro la procreazione o fa propaganda a favore di esse è punito con la reclusione fino a un anno o con la multa fino a lire quattrocentomila. Tali pene si applicano congiuntamente se il fatto è commesso a scopo di lucro.</a:t>
            </a:r>
          </a:p>
        </p:txBody>
      </p:sp>
      <p:sp>
        <p:nvSpPr>
          <p:cNvPr name="TextBox 5" id="5"/>
          <p:cNvSpPr txBox="true"/>
          <p:nvPr/>
        </p:nvSpPr>
        <p:spPr>
          <a:xfrm rot="0">
            <a:off x="10357791" y="5010392"/>
            <a:ext cx="7176026" cy="4049784"/>
          </a:xfrm>
          <a:prstGeom prst="rect">
            <a:avLst/>
          </a:prstGeom>
        </p:spPr>
        <p:txBody>
          <a:bodyPr anchor="t" rtlCol="false" tIns="0" lIns="0" bIns="0" rIns="0">
            <a:spAutoFit/>
          </a:bodyPr>
          <a:lstStyle/>
          <a:p>
            <a:pPr algn="ctr">
              <a:lnSpc>
                <a:spcPts val="4633"/>
              </a:lnSpc>
              <a:spcBef>
                <a:spcPct val="0"/>
              </a:spcBef>
            </a:pPr>
            <a:r>
              <a:rPr lang="en-US" sz="3309" i="true">
                <a:solidFill>
                  <a:srgbClr val="2E3337"/>
                </a:solidFill>
                <a:latin typeface="Playfair Display Italics"/>
                <a:ea typeface="Playfair Display Italics"/>
                <a:cs typeface="Playfair Display Italics"/>
                <a:sym typeface="Playfair Display Italics"/>
              </a:rPr>
              <a:t>A</a:t>
            </a:r>
            <a:r>
              <a:rPr lang="en-US" sz="3309" i="true">
                <a:solidFill>
                  <a:srgbClr val="2E3337"/>
                </a:solidFill>
                <a:latin typeface="Playfair Display Italics"/>
                <a:ea typeface="Playfair Display Italics"/>
                <a:cs typeface="Playfair Display Italics"/>
                <a:sym typeface="Playfair Display Italics"/>
              </a:rPr>
              <a:t>nyone who publicly incites practices against procreation or promotes them is punished with imprisonment of up to one year or a fine of up to four hundred thousand lire. These penalties are applied jointly if the act is committed for profit.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17428" t="0" r="-17428" b="-96291"/>
            </a:stretch>
          </a:blipFill>
        </p:spPr>
      </p:sp>
      <p:sp>
        <p:nvSpPr>
          <p:cNvPr name="TextBox 3" id="3"/>
          <p:cNvSpPr txBox="true"/>
          <p:nvPr/>
        </p:nvSpPr>
        <p:spPr>
          <a:xfrm rot="0">
            <a:off x="690549" y="422198"/>
            <a:ext cx="12797546" cy="3470652"/>
          </a:xfrm>
          <a:prstGeom prst="rect">
            <a:avLst/>
          </a:prstGeom>
        </p:spPr>
        <p:txBody>
          <a:bodyPr anchor="t" rtlCol="false" tIns="0" lIns="0" bIns="0" rIns="0">
            <a:spAutoFit/>
          </a:bodyPr>
          <a:lstStyle/>
          <a:p>
            <a:pPr algn="l">
              <a:lnSpc>
                <a:spcPts val="9254"/>
              </a:lnSpc>
            </a:pPr>
            <a:r>
              <a:rPr lang="en-US" b="true" sz="6610">
                <a:solidFill>
                  <a:srgbClr val="2E3337"/>
                </a:solidFill>
                <a:latin typeface="Playfair Display Bold"/>
                <a:ea typeface="Playfair Display Bold"/>
                <a:cs typeface="Playfair Display Bold"/>
                <a:sym typeface="Playfair Display Bold"/>
              </a:rPr>
              <a:t>L’uso della propaganda in Italia: Celebrazione della maternità tramite simboli pubblici </a:t>
            </a:r>
          </a:p>
        </p:txBody>
      </p:sp>
      <p:sp>
        <p:nvSpPr>
          <p:cNvPr name="TextBox 4" id="4"/>
          <p:cNvSpPr txBox="true"/>
          <p:nvPr/>
        </p:nvSpPr>
        <p:spPr>
          <a:xfrm rot="0">
            <a:off x="1028700" y="4189874"/>
            <a:ext cx="9144000" cy="4050678"/>
          </a:xfrm>
          <a:prstGeom prst="rect">
            <a:avLst/>
          </a:prstGeom>
        </p:spPr>
        <p:txBody>
          <a:bodyPr anchor="t" rtlCol="false" tIns="0" lIns="0" bIns="0" rIns="0">
            <a:spAutoFit/>
          </a:bodyPr>
          <a:lstStyle/>
          <a:p>
            <a:pPr algn="ctr">
              <a:lnSpc>
                <a:spcPts val="6431"/>
              </a:lnSpc>
              <a:spcBef>
                <a:spcPct val="0"/>
              </a:spcBef>
            </a:pPr>
            <a:r>
              <a:rPr lang="en-US" sz="4594">
                <a:solidFill>
                  <a:srgbClr val="2E3337"/>
                </a:solidFill>
                <a:latin typeface="Playfair Display"/>
                <a:ea typeface="Playfair Display"/>
                <a:cs typeface="Playfair Display"/>
                <a:sym typeface="Playfair Display"/>
              </a:rPr>
              <a:t>La propaganda visiva esaltava le donne come madri prolifere. In Italia, le madri numerose ricevevano medaglie e venivano celebrate pubblicamente. </a:t>
            </a:r>
          </a:p>
        </p:txBody>
      </p:sp>
      <p:sp>
        <p:nvSpPr>
          <p:cNvPr name="Freeform 5" id="5"/>
          <p:cNvSpPr/>
          <p:nvPr/>
        </p:nvSpPr>
        <p:spPr>
          <a:xfrm flipH="false" flipV="false" rot="0">
            <a:off x="6470233" y="-1699879"/>
            <a:ext cx="17794940" cy="11986879"/>
          </a:xfrm>
          <a:custGeom>
            <a:avLst/>
            <a:gdLst/>
            <a:ahLst/>
            <a:cxnLst/>
            <a:rect r="r" b="b" t="t" l="l"/>
            <a:pathLst>
              <a:path h="11986879" w="17794940">
                <a:moveTo>
                  <a:pt x="0" y="0"/>
                </a:moveTo>
                <a:lnTo>
                  <a:pt x="17794940" y="0"/>
                </a:lnTo>
                <a:lnTo>
                  <a:pt x="17794940" y="11986879"/>
                </a:lnTo>
                <a:lnTo>
                  <a:pt x="0" y="11986879"/>
                </a:lnTo>
                <a:lnTo>
                  <a:pt x="0" y="0"/>
                </a:lnTo>
                <a:close/>
              </a:path>
            </a:pathLst>
          </a:custGeom>
          <a:blipFill>
            <a:blip r:embed="rId3"/>
            <a:stretch>
              <a:fillRect l="0" t="0" r="-6758" b="-1233"/>
            </a:stretch>
          </a:blipFill>
        </p:spPr>
      </p:sp>
      <p:sp>
        <p:nvSpPr>
          <p:cNvPr name="TextBox 6" id="6"/>
          <p:cNvSpPr txBox="true"/>
          <p:nvPr/>
        </p:nvSpPr>
        <p:spPr>
          <a:xfrm rot="0">
            <a:off x="5600700" y="8575675"/>
            <a:ext cx="7427762" cy="1308101"/>
          </a:xfrm>
          <a:prstGeom prst="rect">
            <a:avLst/>
          </a:prstGeom>
        </p:spPr>
        <p:txBody>
          <a:bodyPr anchor="t" rtlCol="false" tIns="0" lIns="0" bIns="0" rIns="0">
            <a:spAutoFit/>
          </a:bodyPr>
          <a:lstStyle/>
          <a:p>
            <a:pPr algn="ctr">
              <a:lnSpc>
                <a:spcPts val="3499"/>
              </a:lnSpc>
              <a:spcBef>
                <a:spcPct val="0"/>
              </a:spcBef>
            </a:pPr>
            <a:r>
              <a:rPr lang="en-US" sz="2499">
                <a:solidFill>
                  <a:srgbClr val="2E3337"/>
                </a:solidFill>
                <a:latin typeface="Arapey Bold"/>
                <a:ea typeface="Arapey Bold"/>
                <a:cs typeface="Arapey Bold"/>
                <a:sym typeface="Arapey Bold"/>
              </a:rPr>
              <a:t>Medaglia della Madre della Seconda Guerra Mondiale dell'Unione Fascista delle Famiglie Numerose con fiocchi per 9 figli, prodotta dalla Zecca Reale Italiana.</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TextBox 3" id="3"/>
          <p:cNvSpPr txBox="true"/>
          <p:nvPr/>
        </p:nvSpPr>
        <p:spPr>
          <a:xfrm rot="0">
            <a:off x="3912286" y="1111072"/>
            <a:ext cx="11653223" cy="2742772"/>
          </a:xfrm>
          <a:prstGeom prst="rect">
            <a:avLst/>
          </a:prstGeom>
        </p:spPr>
        <p:txBody>
          <a:bodyPr anchor="t" rtlCol="false" tIns="0" lIns="0" bIns="0" rIns="0">
            <a:spAutoFit/>
          </a:bodyPr>
          <a:lstStyle/>
          <a:p>
            <a:pPr algn="ctr">
              <a:lnSpc>
                <a:spcPts val="4351"/>
              </a:lnSpc>
              <a:spcBef>
                <a:spcPct val="0"/>
              </a:spcBef>
            </a:pPr>
            <a:r>
              <a:rPr lang="en-US" sz="3108">
                <a:solidFill>
                  <a:srgbClr val="2E3337"/>
                </a:solidFill>
                <a:latin typeface="Arapey"/>
                <a:ea typeface="Arapey"/>
                <a:cs typeface="Arapey"/>
                <a:sym typeface="Arapey"/>
              </a:rPr>
              <a:t>Sculptures are vital expressions of human creativity and culture, conveying ideas, emotions, and stories in three-dimensional form. They contribute to the aesthetic appeal of public spaces, commemorate events, and encapsulate cultural identity, making them important vessels of artistic and historical significance.</a:t>
            </a:r>
          </a:p>
        </p:txBody>
      </p:sp>
      <p:sp>
        <p:nvSpPr>
          <p:cNvPr name="TextBox 4" id="4"/>
          <p:cNvSpPr txBox="true"/>
          <p:nvPr/>
        </p:nvSpPr>
        <p:spPr>
          <a:xfrm rot="0">
            <a:off x="3166987" y="212916"/>
            <a:ext cx="12398522" cy="815784"/>
          </a:xfrm>
          <a:prstGeom prst="rect">
            <a:avLst/>
          </a:prstGeom>
        </p:spPr>
        <p:txBody>
          <a:bodyPr anchor="t" rtlCol="false" tIns="0" lIns="0" bIns="0" rIns="0">
            <a:spAutoFit/>
          </a:bodyPr>
          <a:lstStyle/>
          <a:p>
            <a:pPr algn="ctr">
              <a:lnSpc>
                <a:spcPts val="6300"/>
              </a:lnSpc>
            </a:pPr>
            <a:r>
              <a:rPr lang="en-US" b="true" sz="5431">
                <a:solidFill>
                  <a:srgbClr val="2E3337"/>
                </a:solidFill>
                <a:latin typeface="Playfair Display Bold"/>
                <a:ea typeface="Playfair Display Bold"/>
                <a:cs typeface="Playfair Display Bold"/>
                <a:sym typeface="Playfair Display Bold"/>
              </a:rPr>
              <a:t>Why are Sculptures Important?</a:t>
            </a:r>
          </a:p>
        </p:txBody>
      </p:sp>
      <p:sp>
        <p:nvSpPr>
          <p:cNvPr name="TextBox 5" id="5"/>
          <p:cNvSpPr txBox="true"/>
          <p:nvPr/>
        </p:nvSpPr>
        <p:spPr>
          <a:xfrm rot="0">
            <a:off x="863700" y="4270082"/>
            <a:ext cx="16395600" cy="5385423"/>
          </a:xfrm>
          <a:prstGeom prst="rect">
            <a:avLst/>
          </a:prstGeom>
        </p:spPr>
        <p:txBody>
          <a:bodyPr anchor="t" rtlCol="false" tIns="0" lIns="0" bIns="0" rIns="0">
            <a:spAutoFit/>
          </a:bodyPr>
          <a:lstStyle/>
          <a:p>
            <a:pPr algn="ctr">
              <a:lnSpc>
                <a:spcPts val="6109"/>
              </a:lnSpc>
              <a:spcBef>
                <a:spcPct val="0"/>
              </a:spcBef>
            </a:pPr>
          </a:p>
          <a:p>
            <a:pPr algn="ctr">
              <a:lnSpc>
                <a:spcPts val="6109"/>
              </a:lnSpc>
              <a:spcBef>
                <a:spcPct val="0"/>
              </a:spcBef>
            </a:pPr>
            <a:r>
              <a:rPr lang="en-US" b="true" sz="4364">
                <a:solidFill>
                  <a:srgbClr val="2E3337"/>
                </a:solidFill>
                <a:latin typeface="Playfair Display Bold"/>
                <a:ea typeface="Playfair Display Bold"/>
                <a:cs typeface="Playfair Display Bold"/>
                <a:sym typeface="Playfair Display Bold"/>
              </a:rPr>
              <a:t>Le sculture sono espressioni vitali della creatività e della cultura umana, che trasmettono idee, emozioni e storie in forma tridimensionale. Contribuiscono all'attrattiva estetica degli spazi pubblici, commemorano eventi e racchiudono l'identità culturale, rendendole importanti contenitori di significato artistico e storico.</a:t>
            </a:r>
          </a:p>
        </p:txBody>
      </p:sp>
      <p:sp>
        <p:nvSpPr>
          <p:cNvPr name="TextBox 6" id="6"/>
          <p:cNvSpPr txBox="true"/>
          <p:nvPr/>
        </p:nvSpPr>
        <p:spPr>
          <a:xfrm rot="0">
            <a:off x="2157164" y="3730019"/>
            <a:ext cx="13973671" cy="1127750"/>
          </a:xfrm>
          <a:prstGeom prst="rect">
            <a:avLst/>
          </a:prstGeom>
        </p:spPr>
        <p:txBody>
          <a:bodyPr anchor="t" rtlCol="false" tIns="0" lIns="0" bIns="0" rIns="0">
            <a:spAutoFit/>
          </a:bodyPr>
          <a:lstStyle/>
          <a:p>
            <a:pPr algn="ctr">
              <a:lnSpc>
                <a:spcPts val="9240"/>
              </a:lnSpc>
              <a:spcBef>
                <a:spcPct val="0"/>
              </a:spcBef>
            </a:pPr>
            <a:r>
              <a:rPr lang="en-US" b="true" sz="6600">
                <a:solidFill>
                  <a:srgbClr val="2E3337"/>
                </a:solidFill>
                <a:latin typeface="Playfair Display Bold"/>
                <a:ea typeface="Playfair Display Bold"/>
                <a:cs typeface="Playfair Display Bold"/>
                <a:sym typeface="Playfair Display Bold"/>
              </a:rPr>
              <a:t>Perché le Sculture sono Importanti?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Freeform 3" id="3"/>
          <p:cNvSpPr/>
          <p:nvPr/>
        </p:nvSpPr>
        <p:spPr>
          <a:xfrm flipH="false" flipV="false" rot="0">
            <a:off x="626464" y="2278265"/>
            <a:ext cx="6657037" cy="5827635"/>
          </a:xfrm>
          <a:custGeom>
            <a:avLst/>
            <a:gdLst/>
            <a:ahLst/>
            <a:cxnLst/>
            <a:rect r="r" b="b" t="t" l="l"/>
            <a:pathLst>
              <a:path h="5827635" w="6657037">
                <a:moveTo>
                  <a:pt x="0" y="0"/>
                </a:moveTo>
                <a:lnTo>
                  <a:pt x="6657037" y="0"/>
                </a:lnTo>
                <a:lnTo>
                  <a:pt x="6657037" y="5827636"/>
                </a:lnTo>
                <a:lnTo>
                  <a:pt x="0" y="5827636"/>
                </a:lnTo>
                <a:lnTo>
                  <a:pt x="0" y="0"/>
                </a:lnTo>
                <a:close/>
              </a:path>
            </a:pathLst>
          </a:custGeom>
          <a:blipFill>
            <a:blip r:embed="rId3"/>
            <a:stretch>
              <a:fillRect l="0" t="0" r="0" b="0"/>
            </a:stretch>
          </a:blipFill>
        </p:spPr>
      </p:sp>
      <p:sp>
        <p:nvSpPr>
          <p:cNvPr name="TextBox 4" id="4"/>
          <p:cNvSpPr txBox="true"/>
          <p:nvPr/>
        </p:nvSpPr>
        <p:spPr>
          <a:xfrm rot="0">
            <a:off x="395186" y="333920"/>
            <a:ext cx="16005691" cy="1313361"/>
          </a:xfrm>
          <a:prstGeom prst="rect">
            <a:avLst/>
          </a:prstGeom>
        </p:spPr>
        <p:txBody>
          <a:bodyPr anchor="t" rtlCol="false" tIns="0" lIns="0" bIns="0" rIns="0">
            <a:spAutoFit/>
          </a:bodyPr>
          <a:lstStyle/>
          <a:p>
            <a:pPr algn="l">
              <a:lnSpc>
                <a:spcPts val="5310"/>
              </a:lnSpc>
              <a:spcBef>
                <a:spcPct val="0"/>
              </a:spcBef>
            </a:pPr>
            <a:r>
              <a:rPr lang="en-US" b="true" sz="3792" i="true">
                <a:solidFill>
                  <a:srgbClr val="2E3337"/>
                </a:solidFill>
                <a:latin typeface="Playfair Display Bold Italics"/>
                <a:ea typeface="Playfair Display Bold Italics"/>
                <a:cs typeface="Playfair Display Bold Italics"/>
                <a:sym typeface="Playfair Display Bold Italics"/>
              </a:rPr>
              <a:t>Brasile</a:t>
            </a:r>
            <a:r>
              <a:rPr lang="en-US" b="true" sz="3792">
                <a:solidFill>
                  <a:srgbClr val="2E3337"/>
                </a:solidFill>
                <a:latin typeface="Playfair Display Bold"/>
                <a:ea typeface="Playfair Display Bold"/>
                <a:cs typeface="Playfair Display Bold"/>
                <a:sym typeface="Playfair Display Bold"/>
              </a:rPr>
              <a:t>: le commissioni di sculture durante lo Stato Nuovo riflettono i discorsi di genere, razza e nazione.</a:t>
            </a:r>
          </a:p>
        </p:txBody>
      </p:sp>
      <p:sp>
        <p:nvSpPr>
          <p:cNvPr name="TextBox 5" id="5"/>
          <p:cNvSpPr txBox="true"/>
          <p:nvPr/>
        </p:nvSpPr>
        <p:spPr>
          <a:xfrm rot="0">
            <a:off x="7597264" y="3058802"/>
            <a:ext cx="10249760" cy="5424440"/>
          </a:xfrm>
          <a:prstGeom prst="rect">
            <a:avLst/>
          </a:prstGeom>
        </p:spPr>
        <p:txBody>
          <a:bodyPr anchor="t" rtlCol="false" tIns="0" lIns="0" bIns="0" rIns="0">
            <a:spAutoFit/>
          </a:bodyPr>
          <a:lstStyle/>
          <a:p>
            <a:pPr algn="ctr">
              <a:lnSpc>
                <a:spcPts val="7177"/>
              </a:lnSpc>
            </a:pPr>
            <a:r>
              <a:rPr lang="en-US" sz="5126">
                <a:solidFill>
                  <a:srgbClr val="2E3337"/>
                </a:solidFill>
                <a:latin typeface="Playfair Display"/>
                <a:ea typeface="Playfair Display"/>
                <a:cs typeface="Playfair Display"/>
                <a:sym typeface="Playfair Display"/>
              </a:rPr>
              <a:t>L'idea di un Brasile 'fatto nel letto', frutto di relazioni interrazziali". </a:t>
            </a:r>
          </a:p>
          <a:p>
            <a:pPr algn="ctr">
              <a:lnSpc>
                <a:spcPts val="7177"/>
              </a:lnSpc>
            </a:pPr>
          </a:p>
          <a:p>
            <a:pPr algn="ctr">
              <a:lnSpc>
                <a:spcPts val="7177"/>
              </a:lnSpc>
              <a:spcBef>
                <a:spcPct val="0"/>
              </a:spcBef>
            </a:pPr>
            <a:r>
              <a:rPr lang="en-US" sz="5126">
                <a:solidFill>
                  <a:srgbClr val="2E3337"/>
                </a:solidFill>
                <a:latin typeface="Playfair Display"/>
                <a:ea typeface="Playfair Display"/>
                <a:cs typeface="Playfair Display"/>
                <a:sym typeface="Playfair Display"/>
              </a:rPr>
              <a:t>Una giovane meticcia, con tratti africani e indigeni marcati, in posa erotica.</a:t>
            </a:r>
          </a:p>
        </p:txBody>
      </p:sp>
      <p:sp>
        <p:nvSpPr>
          <p:cNvPr name="TextBox 6" id="6"/>
          <p:cNvSpPr txBox="true"/>
          <p:nvPr/>
        </p:nvSpPr>
        <p:spPr>
          <a:xfrm rot="0">
            <a:off x="1435730" y="8416568"/>
            <a:ext cx="4095410" cy="1616790"/>
          </a:xfrm>
          <a:prstGeom prst="rect">
            <a:avLst/>
          </a:prstGeom>
        </p:spPr>
        <p:txBody>
          <a:bodyPr anchor="t" rtlCol="false" tIns="0" lIns="0" bIns="0" rIns="0">
            <a:spAutoFit/>
          </a:bodyPr>
          <a:lstStyle/>
          <a:p>
            <a:pPr algn="ctr">
              <a:lnSpc>
                <a:spcPts val="4335"/>
              </a:lnSpc>
              <a:spcBef>
                <a:spcPct val="0"/>
              </a:spcBef>
            </a:pPr>
            <a:r>
              <a:rPr lang="en-US" b="true" sz="3096">
                <a:solidFill>
                  <a:srgbClr val="2E3337"/>
                </a:solidFill>
                <a:latin typeface="Playfair Display Bold"/>
                <a:ea typeface="Playfair Display Bold"/>
                <a:cs typeface="Playfair Display Bold"/>
                <a:sym typeface="Playfair Display Bold"/>
              </a:rPr>
              <a:t>Moça Reclinada, di Celso Antônio</a:t>
            </a:r>
          </a:p>
          <a:p>
            <a:pPr algn="ctr">
              <a:lnSpc>
                <a:spcPts val="4335"/>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Freeform 3" id="3"/>
          <p:cNvSpPr/>
          <p:nvPr/>
        </p:nvSpPr>
        <p:spPr>
          <a:xfrm flipH="false" flipV="false" rot="0">
            <a:off x="980553" y="2196856"/>
            <a:ext cx="4489602" cy="6356958"/>
          </a:xfrm>
          <a:custGeom>
            <a:avLst/>
            <a:gdLst/>
            <a:ahLst/>
            <a:cxnLst/>
            <a:rect r="r" b="b" t="t" l="l"/>
            <a:pathLst>
              <a:path h="6356958" w="4489602">
                <a:moveTo>
                  <a:pt x="0" y="0"/>
                </a:moveTo>
                <a:lnTo>
                  <a:pt x="4489602" y="0"/>
                </a:lnTo>
                <a:lnTo>
                  <a:pt x="4489602" y="6356958"/>
                </a:lnTo>
                <a:lnTo>
                  <a:pt x="0" y="6356958"/>
                </a:lnTo>
                <a:lnTo>
                  <a:pt x="0" y="0"/>
                </a:lnTo>
                <a:close/>
              </a:path>
            </a:pathLst>
          </a:custGeom>
          <a:blipFill>
            <a:blip r:embed="rId3"/>
            <a:stretch>
              <a:fillRect l="0" t="0" r="0" b="0"/>
            </a:stretch>
          </a:blipFill>
        </p:spPr>
      </p:sp>
      <p:sp>
        <p:nvSpPr>
          <p:cNvPr name="TextBox 4" id="4"/>
          <p:cNvSpPr txBox="true"/>
          <p:nvPr/>
        </p:nvSpPr>
        <p:spPr>
          <a:xfrm rot="0">
            <a:off x="395186" y="333920"/>
            <a:ext cx="16005691" cy="1313361"/>
          </a:xfrm>
          <a:prstGeom prst="rect">
            <a:avLst/>
          </a:prstGeom>
        </p:spPr>
        <p:txBody>
          <a:bodyPr anchor="t" rtlCol="false" tIns="0" lIns="0" bIns="0" rIns="0">
            <a:spAutoFit/>
          </a:bodyPr>
          <a:lstStyle/>
          <a:p>
            <a:pPr algn="l">
              <a:lnSpc>
                <a:spcPts val="5310"/>
              </a:lnSpc>
              <a:spcBef>
                <a:spcPct val="0"/>
              </a:spcBef>
            </a:pPr>
            <a:r>
              <a:rPr lang="en-US" b="true" sz="3792" i="true">
                <a:solidFill>
                  <a:srgbClr val="2E3337"/>
                </a:solidFill>
                <a:latin typeface="Playfair Display Bold Italics"/>
                <a:ea typeface="Playfair Display Bold Italics"/>
                <a:cs typeface="Playfair Display Bold Italics"/>
                <a:sym typeface="Playfair Display Bold Italics"/>
              </a:rPr>
              <a:t>Brasile</a:t>
            </a:r>
            <a:r>
              <a:rPr lang="en-US" b="true" sz="3792">
                <a:solidFill>
                  <a:srgbClr val="2E3337"/>
                </a:solidFill>
                <a:latin typeface="Playfair Display Bold"/>
                <a:ea typeface="Playfair Display Bold"/>
                <a:cs typeface="Playfair Display Bold"/>
                <a:sym typeface="Playfair Display Bold"/>
              </a:rPr>
              <a:t>: le commissioni di sculture durante lo Stato Nuovo riflettono i discorsi di genere, razza e nazione </a:t>
            </a:r>
          </a:p>
        </p:txBody>
      </p:sp>
      <p:sp>
        <p:nvSpPr>
          <p:cNvPr name="TextBox 5" id="5"/>
          <p:cNvSpPr txBox="true"/>
          <p:nvPr/>
        </p:nvSpPr>
        <p:spPr>
          <a:xfrm rot="0">
            <a:off x="0" y="8647117"/>
            <a:ext cx="5836225" cy="1639883"/>
          </a:xfrm>
          <a:prstGeom prst="rect">
            <a:avLst/>
          </a:prstGeom>
        </p:spPr>
        <p:txBody>
          <a:bodyPr anchor="t" rtlCol="false" tIns="0" lIns="0" bIns="0" rIns="0">
            <a:spAutoFit/>
          </a:bodyPr>
          <a:lstStyle/>
          <a:p>
            <a:pPr algn="ctr">
              <a:lnSpc>
                <a:spcPts val="4335"/>
              </a:lnSpc>
              <a:spcBef>
                <a:spcPct val="0"/>
              </a:spcBef>
            </a:pPr>
            <a:r>
              <a:rPr lang="en-US" b="true" sz="3096">
                <a:solidFill>
                  <a:srgbClr val="2E3337"/>
                </a:solidFill>
                <a:latin typeface="Playfair Display Bold"/>
                <a:ea typeface="Playfair Display Bold"/>
                <a:cs typeface="Playfair Display Bold"/>
                <a:sym typeface="Playfair Display Bold"/>
              </a:rPr>
              <a:t>Mulher, di Adriana Janacópulos </a:t>
            </a:r>
          </a:p>
          <a:p>
            <a:pPr algn="ctr">
              <a:lnSpc>
                <a:spcPts val="4335"/>
              </a:lnSpc>
              <a:spcBef>
                <a:spcPct val="0"/>
              </a:spcBef>
            </a:pPr>
          </a:p>
        </p:txBody>
      </p:sp>
      <p:sp>
        <p:nvSpPr>
          <p:cNvPr name="TextBox 6" id="6"/>
          <p:cNvSpPr txBox="true"/>
          <p:nvPr/>
        </p:nvSpPr>
        <p:spPr>
          <a:xfrm rot="0">
            <a:off x="5836225" y="2120656"/>
            <a:ext cx="11755850" cy="5366460"/>
          </a:xfrm>
          <a:prstGeom prst="rect">
            <a:avLst/>
          </a:prstGeom>
        </p:spPr>
        <p:txBody>
          <a:bodyPr anchor="t" rtlCol="false" tIns="0" lIns="0" bIns="0" rIns="0">
            <a:spAutoFit/>
          </a:bodyPr>
          <a:lstStyle/>
          <a:p>
            <a:pPr algn="ctr">
              <a:lnSpc>
                <a:spcPts val="6085"/>
              </a:lnSpc>
              <a:spcBef>
                <a:spcPct val="0"/>
              </a:spcBef>
            </a:pPr>
            <a:r>
              <a:rPr lang="en-US" sz="4347">
                <a:solidFill>
                  <a:srgbClr val="2E3337"/>
                </a:solidFill>
                <a:latin typeface="Playfair Display"/>
                <a:ea typeface="Playfair Display"/>
                <a:cs typeface="Playfair Display"/>
                <a:sym typeface="Playfair Display"/>
              </a:rPr>
              <a:t>U</a:t>
            </a:r>
            <a:r>
              <a:rPr lang="en-US" sz="4347">
                <a:solidFill>
                  <a:srgbClr val="2E3337"/>
                </a:solidFill>
                <a:latin typeface="Playfair Display"/>
                <a:ea typeface="Playfair Display"/>
                <a:cs typeface="Playfair Display"/>
                <a:sym typeface="Playfair Display"/>
              </a:rPr>
              <a:t>na donna bianca con tratti eugenici, ancorata al dibattito dell’epoca sulla madre sana, destinata a generare figli forti per la nazione.</a:t>
            </a:r>
          </a:p>
          <a:p>
            <a:pPr algn="ctr">
              <a:lnSpc>
                <a:spcPts val="6085"/>
              </a:lnSpc>
              <a:spcBef>
                <a:spcPct val="0"/>
              </a:spcBef>
            </a:pPr>
          </a:p>
          <a:p>
            <a:pPr algn="ctr">
              <a:lnSpc>
                <a:spcPts val="6085"/>
              </a:lnSpc>
              <a:spcBef>
                <a:spcPct val="0"/>
              </a:spcBef>
            </a:pPr>
            <a:r>
              <a:rPr lang="en-US" sz="4347">
                <a:solidFill>
                  <a:srgbClr val="2E3337"/>
                </a:solidFill>
                <a:latin typeface="Playfair Display"/>
                <a:ea typeface="Playfair Display"/>
                <a:cs typeface="Playfair Display"/>
                <a:sym typeface="Playfair Display"/>
              </a:rPr>
              <a:t> Brasile "creato nel focolare domestico", fondato sul matrimonio e sulla maternità, al servizio di una civiltà moderna e eugenica.</a:t>
            </a:r>
          </a:p>
        </p:txBody>
      </p:sp>
      <p:sp>
        <p:nvSpPr>
          <p:cNvPr name="TextBox 7" id="7"/>
          <p:cNvSpPr txBox="true"/>
          <p:nvPr/>
        </p:nvSpPr>
        <p:spPr>
          <a:xfrm rot="0">
            <a:off x="8870888" y="7966871"/>
            <a:ext cx="5686524" cy="1533525"/>
          </a:xfrm>
          <a:prstGeom prst="rect">
            <a:avLst/>
          </a:prstGeom>
        </p:spPr>
        <p:txBody>
          <a:bodyPr anchor="t" rtlCol="false" tIns="0" lIns="0" bIns="0" rIns="0">
            <a:spAutoFit/>
          </a:bodyPr>
          <a:lstStyle/>
          <a:p>
            <a:pPr algn="ctr">
              <a:lnSpc>
                <a:spcPts val="12599"/>
              </a:lnSpc>
              <a:spcBef>
                <a:spcPct val="0"/>
              </a:spcBef>
            </a:pPr>
            <a:r>
              <a:rPr lang="en-US" b="true" sz="9000">
                <a:solidFill>
                  <a:srgbClr val="2E3337"/>
                </a:solidFill>
                <a:latin typeface="Playfair Display Bold"/>
                <a:ea typeface="Playfair Display Bold"/>
                <a:cs typeface="Playfair Display Bold"/>
                <a:sym typeface="Playfair Display Bold"/>
              </a:rPr>
              <a:t>DUALITÀ!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Freeform 3" id="3"/>
          <p:cNvSpPr/>
          <p:nvPr/>
        </p:nvSpPr>
        <p:spPr>
          <a:xfrm flipH="false" flipV="false" rot="0">
            <a:off x="0" y="1391603"/>
            <a:ext cx="11014614" cy="6195720"/>
          </a:xfrm>
          <a:custGeom>
            <a:avLst/>
            <a:gdLst/>
            <a:ahLst/>
            <a:cxnLst/>
            <a:rect r="r" b="b" t="t" l="l"/>
            <a:pathLst>
              <a:path h="6195720" w="11014614">
                <a:moveTo>
                  <a:pt x="0" y="0"/>
                </a:moveTo>
                <a:lnTo>
                  <a:pt x="11014614" y="0"/>
                </a:lnTo>
                <a:lnTo>
                  <a:pt x="11014614" y="6195720"/>
                </a:lnTo>
                <a:lnTo>
                  <a:pt x="0" y="6195720"/>
                </a:lnTo>
                <a:lnTo>
                  <a:pt x="0" y="0"/>
                </a:lnTo>
                <a:close/>
              </a:path>
            </a:pathLst>
          </a:custGeom>
          <a:blipFill>
            <a:blip r:embed="rId3"/>
            <a:stretch>
              <a:fillRect l="0" t="0" r="0" b="0"/>
            </a:stretch>
          </a:blipFill>
        </p:spPr>
      </p:sp>
      <p:sp>
        <p:nvSpPr>
          <p:cNvPr name="Freeform 4" id="4"/>
          <p:cNvSpPr/>
          <p:nvPr/>
        </p:nvSpPr>
        <p:spPr>
          <a:xfrm flipH="false" flipV="false" rot="0">
            <a:off x="11014614" y="337946"/>
            <a:ext cx="7273386" cy="8303035"/>
          </a:xfrm>
          <a:custGeom>
            <a:avLst/>
            <a:gdLst/>
            <a:ahLst/>
            <a:cxnLst/>
            <a:rect r="r" b="b" t="t" l="l"/>
            <a:pathLst>
              <a:path h="8303035" w="7273386">
                <a:moveTo>
                  <a:pt x="0" y="0"/>
                </a:moveTo>
                <a:lnTo>
                  <a:pt x="7273386" y="0"/>
                </a:lnTo>
                <a:lnTo>
                  <a:pt x="7273386" y="8303034"/>
                </a:lnTo>
                <a:lnTo>
                  <a:pt x="0" y="8303034"/>
                </a:lnTo>
                <a:lnTo>
                  <a:pt x="0" y="0"/>
                </a:lnTo>
                <a:close/>
              </a:path>
            </a:pathLst>
          </a:custGeom>
          <a:blipFill>
            <a:blip r:embed="rId4"/>
            <a:stretch>
              <a:fillRect l="0" t="-7795" r="0" b="-2430"/>
            </a:stretch>
          </a:blipFill>
        </p:spPr>
      </p:sp>
      <p:sp>
        <p:nvSpPr>
          <p:cNvPr name="TextBox 5" id="5"/>
          <p:cNvSpPr txBox="true"/>
          <p:nvPr/>
        </p:nvSpPr>
        <p:spPr>
          <a:xfrm rot="0">
            <a:off x="1486911" y="-76200"/>
            <a:ext cx="8779858" cy="1313180"/>
          </a:xfrm>
          <a:prstGeom prst="rect">
            <a:avLst/>
          </a:prstGeom>
        </p:spPr>
        <p:txBody>
          <a:bodyPr anchor="t" rtlCol="false" tIns="0" lIns="0" bIns="0" rIns="0">
            <a:spAutoFit/>
          </a:bodyPr>
          <a:lstStyle/>
          <a:p>
            <a:pPr algn="r">
              <a:lnSpc>
                <a:spcPts val="5319"/>
              </a:lnSpc>
              <a:spcBef>
                <a:spcPct val="0"/>
              </a:spcBef>
            </a:pPr>
            <a:r>
              <a:rPr lang="en-US" b="true" sz="3799">
                <a:solidFill>
                  <a:srgbClr val="000000"/>
                </a:solidFill>
                <a:latin typeface="Playfair Display Bold"/>
                <a:ea typeface="Playfair Display Bold"/>
                <a:cs typeface="Playfair Display Bold"/>
                <a:sym typeface="Playfair Display Bold"/>
              </a:rPr>
              <a:t>Movimenti contemporanei:</a:t>
            </a:r>
          </a:p>
          <a:p>
            <a:pPr algn="r">
              <a:lnSpc>
                <a:spcPts val="5319"/>
              </a:lnSpc>
              <a:spcBef>
                <a:spcPct val="0"/>
              </a:spcBef>
            </a:pPr>
            <a:r>
              <a:rPr lang="en-US" b="true" sz="3799">
                <a:solidFill>
                  <a:srgbClr val="000000"/>
                </a:solidFill>
                <a:latin typeface="Playfair Display Bold"/>
                <a:ea typeface="Playfair Display Bold"/>
                <a:cs typeface="Playfair Display Bold"/>
                <a:sym typeface="Playfair Display Bold"/>
              </a:rPr>
              <a:t> </a:t>
            </a:r>
            <a:r>
              <a:rPr lang="en-US" sz="3799" i="true">
                <a:solidFill>
                  <a:srgbClr val="000000"/>
                </a:solidFill>
                <a:latin typeface="Playfair Display Italics"/>
                <a:ea typeface="Playfair Display Italics"/>
                <a:cs typeface="Playfair Display Italics"/>
                <a:sym typeface="Playfair Display Italics"/>
              </a:rPr>
              <a:t>ritorno alla retorica conservatrice</a:t>
            </a:r>
          </a:p>
        </p:txBody>
      </p:sp>
      <p:sp>
        <p:nvSpPr>
          <p:cNvPr name="TextBox 6" id="6"/>
          <p:cNvSpPr txBox="true"/>
          <p:nvPr/>
        </p:nvSpPr>
        <p:spPr>
          <a:xfrm rot="0">
            <a:off x="270061" y="7749248"/>
            <a:ext cx="10297137" cy="2444066"/>
          </a:xfrm>
          <a:prstGeom prst="rect">
            <a:avLst/>
          </a:prstGeom>
        </p:spPr>
        <p:txBody>
          <a:bodyPr anchor="t" rtlCol="false" tIns="0" lIns="0" bIns="0" rIns="0">
            <a:spAutoFit/>
          </a:bodyPr>
          <a:lstStyle/>
          <a:p>
            <a:pPr algn="ctr">
              <a:lnSpc>
                <a:spcPts val="3932"/>
              </a:lnSpc>
              <a:spcBef>
                <a:spcPct val="0"/>
              </a:spcBef>
            </a:pPr>
            <a:r>
              <a:rPr lang="en-US" sz="2808">
                <a:solidFill>
                  <a:srgbClr val="000000"/>
                </a:solidFill>
                <a:latin typeface="Playfair Display"/>
                <a:ea typeface="Playfair Display"/>
                <a:cs typeface="Playfair Display"/>
                <a:sym typeface="Playfair Display"/>
              </a:rPr>
              <a:t>Nei movimenti conservatori moderni (TradWife, per esempio), l’esaltazione della maternità e femminilità tradizionali è centrale nella narrazione politica e ideologica. Richiamando ideali storici, questi gruppi promuovono il ruolo delle donne come custodi dei valori familiari.</a:t>
            </a:r>
          </a:p>
        </p:txBody>
      </p:sp>
      <p:sp>
        <p:nvSpPr>
          <p:cNvPr name="TextBox 7" id="7"/>
          <p:cNvSpPr txBox="true"/>
          <p:nvPr/>
        </p:nvSpPr>
        <p:spPr>
          <a:xfrm rot="0">
            <a:off x="10567198" y="8928419"/>
            <a:ext cx="7728563" cy="1197854"/>
          </a:xfrm>
          <a:prstGeom prst="rect">
            <a:avLst/>
          </a:prstGeom>
        </p:spPr>
        <p:txBody>
          <a:bodyPr anchor="t" rtlCol="false" tIns="0" lIns="0" bIns="0" rIns="0">
            <a:spAutoFit/>
          </a:bodyPr>
          <a:lstStyle/>
          <a:p>
            <a:pPr algn="ctr">
              <a:lnSpc>
                <a:spcPts val="4851"/>
              </a:lnSpc>
              <a:spcBef>
                <a:spcPct val="0"/>
              </a:spcBef>
            </a:pPr>
            <a:r>
              <a:rPr lang="en-US" b="true" sz="3465" i="true">
                <a:solidFill>
                  <a:srgbClr val="000000"/>
                </a:solidFill>
                <a:latin typeface="Playfair Display Bold Italics"/>
                <a:ea typeface="Playfair Display Bold Italics"/>
                <a:cs typeface="Playfair Display Bold Italics"/>
                <a:sym typeface="Playfair Display Bold Italics"/>
              </a:rPr>
              <a:t>"Bella, riservata e casalinga",</a:t>
            </a:r>
            <a:r>
              <a:rPr lang="en-US" b="true" sz="3465">
                <a:solidFill>
                  <a:srgbClr val="000000"/>
                </a:solidFill>
                <a:latin typeface="Playfair Display Bold"/>
                <a:ea typeface="Playfair Display Bold"/>
                <a:cs typeface="Playfair Display Bold"/>
                <a:sym typeface="Playfair Display Bold"/>
              </a:rPr>
              <a:t> </a:t>
            </a:r>
            <a:r>
              <a:rPr lang="en-US" sz="3465">
                <a:solidFill>
                  <a:srgbClr val="000000"/>
                </a:solidFill>
                <a:latin typeface="Playfair Display"/>
                <a:ea typeface="Playfair Display"/>
                <a:cs typeface="Playfair Display"/>
                <a:sym typeface="Playfair Display"/>
              </a:rPr>
              <a:t>riferendosi alla moglie di Bolsonaro</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7428" t="0" r="-17428" b="-96291"/>
            </a:stretch>
          </a:blipFill>
        </p:spPr>
      </p:sp>
      <p:sp>
        <p:nvSpPr>
          <p:cNvPr name="Freeform 3" id="3"/>
          <p:cNvSpPr/>
          <p:nvPr/>
        </p:nvSpPr>
        <p:spPr>
          <a:xfrm flipH="false" flipV="false" rot="0">
            <a:off x="3608735" y="4450921"/>
            <a:ext cx="10783219" cy="4807379"/>
          </a:xfrm>
          <a:custGeom>
            <a:avLst/>
            <a:gdLst/>
            <a:ahLst/>
            <a:cxnLst/>
            <a:rect r="r" b="b" t="t" l="l"/>
            <a:pathLst>
              <a:path h="4807379" w="10783219">
                <a:moveTo>
                  <a:pt x="0" y="0"/>
                </a:moveTo>
                <a:lnTo>
                  <a:pt x="10783218" y="0"/>
                </a:lnTo>
                <a:lnTo>
                  <a:pt x="10783218" y="4807379"/>
                </a:lnTo>
                <a:lnTo>
                  <a:pt x="0" y="4807379"/>
                </a:lnTo>
                <a:lnTo>
                  <a:pt x="0" y="0"/>
                </a:lnTo>
                <a:close/>
              </a:path>
            </a:pathLst>
          </a:custGeom>
          <a:blipFill>
            <a:blip r:embed="rId3"/>
            <a:stretch>
              <a:fillRect l="0" t="0" r="0" b="0"/>
            </a:stretch>
          </a:blipFill>
        </p:spPr>
      </p:sp>
      <p:sp>
        <p:nvSpPr>
          <p:cNvPr name="TextBox 4" id="4"/>
          <p:cNvSpPr txBox="true"/>
          <p:nvPr/>
        </p:nvSpPr>
        <p:spPr>
          <a:xfrm rot="0">
            <a:off x="1028700" y="422927"/>
            <a:ext cx="15943288" cy="4293203"/>
          </a:xfrm>
          <a:prstGeom prst="rect">
            <a:avLst/>
          </a:prstGeom>
        </p:spPr>
        <p:txBody>
          <a:bodyPr anchor="t" rtlCol="false" tIns="0" lIns="0" bIns="0" rIns="0">
            <a:spAutoFit/>
          </a:bodyPr>
          <a:lstStyle/>
          <a:p>
            <a:pPr algn="ctr">
              <a:lnSpc>
                <a:spcPts val="3762"/>
              </a:lnSpc>
            </a:pPr>
            <a:r>
              <a:rPr lang="en-US" sz="3243">
                <a:solidFill>
                  <a:srgbClr val="2E3337"/>
                </a:solidFill>
                <a:latin typeface="Arapey Bold"/>
                <a:ea typeface="Arapey Bold"/>
                <a:cs typeface="Arapey Bold"/>
                <a:sym typeface="Arapey Bold"/>
              </a:rPr>
              <a:t> È </a:t>
            </a:r>
            <a:r>
              <a:rPr lang="en-US" sz="3243">
                <a:solidFill>
                  <a:srgbClr val="2E3337"/>
                </a:solidFill>
                <a:latin typeface="Arapey Bold"/>
                <a:ea typeface="Arapey Bold"/>
                <a:cs typeface="Arapey Bold"/>
                <a:sym typeface="Arapey Bold"/>
              </a:rPr>
              <a:t>importante riconoscere che la rappresentazione delle donne nell'arte è ancora intrisa di pregiudizi patriarcali storici. </a:t>
            </a:r>
          </a:p>
          <a:p>
            <a:pPr algn="ctr">
              <a:lnSpc>
                <a:spcPts val="3762"/>
              </a:lnSpc>
            </a:pPr>
            <a:r>
              <a:rPr lang="en-US" sz="3243">
                <a:solidFill>
                  <a:srgbClr val="2E3337"/>
                </a:solidFill>
                <a:latin typeface="Arapey Bold"/>
                <a:ea typeface="Arapey Bold"/>
                <a:cs typeface="Arapey Bold"/>
                <a:sym typeface="Arapey Bold"/>
              </a:rPr>
              <a:t>Il poster del 1989 delle Guerrilla Girls, "</a:t>
            </a:r>
            <a:r>
              <a:rPr lang="en-US" sz="3243" i="true">
                <a:solidFill>
                  <a:srgbClr val="2E3337"/>
                </a:solidFill>
                <a:latin typeface="Arapey Bold Italics"/>
                <a:ea typeface="Arapey Bold Italics"/>
                <a:cs typeface="Arapey Bold Italics"/>
                <a:sym typeface="Arapey Bold Italics"/>
              </a:rPr>
              <a:t>Do Women Have to Be Naked to Get Into the Met Museum?</a:t>
            </a:r>
            <a:r>
              <a:rPr lang="en-US" sz="3243">
                <a:solidFill>
                  <a:srgbClr val="2E3337"/>
                </a:solidFill>
                <a:latin typeface="Arapey Bold"/>
                <a:ea typeface="Arapey Bold"/>
                <a:cs typeface="Arapey Bold"/>
                <a:sym typeface="Arapey Bold"/>
              </a:rPr>
              <a:t>", funge da critica pungente a questo squilibrio: il poster mette in discussione la sotto-rappresentazione delle artiste nei principali musei, richiamando al contempo l'attenzione sulla sovra-rappresentazione dei nudi femminili. Tramite la satira, denuncia la continua marginalizzazione delle donne come creatrici, contrapponendola alla loro frequente oggettificazione nel mondo dell'arte. </a:t>
            </a:r>
          </a:p>
          <a:p>
            <a:pPr algn="ctr">
              <a:lnSpc>
                <a:spcPts val="3762"/>
              </a:lnSpc>
              <a:spcBef>
                <a:spcPct val="0"/>
              </a:spcBef>
            </a:pPr>
          </a:p>
        </p:txBody>
      </p:sp>
      <p:sp>
        <p:nvSpPr>
          <p:cNvPr name="TextBox 5" id="5"/>
          <p:cNvSpPr txBox="true"/>
          <p:nvPr/>
        </p:nvSpPr>
        <p:spPr>
          <a:xfrm rot="0">
            <a:off x="3401566" y="9394645"/>
            <a:ext cx="11484869" cy="646430"/>
          </a:xfrm>
          <a:prstGeom prst="rect">
            <a:avLst/>
          </a:prstGeom>
        </p:spPr>
        <p:txBody>
          <a:bodyPr anchor="t" rtlCol="false" tIns="0" lIns="0" bIns="0" rIns="0">
            <a:spAutoFit/>
          </a:bodyPr>
          <a:lstStyle/>
          <a:p>
            <a:pPr algn="ctr">
              <a:lnSpc>
                <a:spcPts val="5319"/>
              </a:lnSpc>
              <a:spcBef>
                <a:spcPct val="0"/>
              </a:spcBef>
            </a:pPr>
            <a:r>
              <a:rPr lang="en-US" b="true" sz="3799" i="true">
                <a:solidFill>
                  <a:srgbClr val="2E3337"/>
                </a:solidFill>
                <a:latin typeface="Playfair Display Bold Italics"/>
                <a:ea typeface="Playfair Display Bold Italics"/>
                <a:cs typeface="Playfair Display Bold Italics"/>
                <a:sym typeface="Playfair Display Bold Italics"/>
              </a:rPr>
              <a:t>Le donne devono essere nude per entrare al Museo?',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DAGVkel1uNs</dc:identifier>
  <dcterms:modified xsi:type="dcterms:W3CDTF">2011-08-01T06:04:30Z</dcterms:modified>
  <cp:revision>1</cp:revision>
  <dc:title>Presentazione Didattica </dc:title>
</cp:coreProperties>
</file>