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Coco Gothic Bold" charset="1" panose="00000000000000000000"/>
      <p:regular r:id="rId24"/>
    </p:embeddedFont>
    <p:embeddedFont>
      <p:font typeface="Coco Gothic" charset="1" panose="00000000000000000000"/>
      <p:regular r:id="rId25"/>
    </p:embeddedFont>
    <p:embeddedFont>
      <p:font typeface="Coco Gothic Italics" charset="1" panose="00000000000000000000"/>
      <p:regular r:id="rId26"/>
    </p:embeddedFont>
    <p:embeddedFont>
      <p:font typeface="Coco Gothic Bold Italics" charset="1" panose="00000000000000000000"/>
      <p:regular r:id="rId27"/>
    </p:embeddedFont>
    <p:embeddedFont>
      <p:font typeface="Calibri (MS)" charset="1" panose="020F0502020204030204"/>
      <p:regular r:id="rId28"/>
    </p:embeddedFont>
    <p:embeddedFont>
      <p:font typeface="Calibri (MS) Italics" charset="1" panose="020F05020202040A0204"/>
      <p:regular r:id="rId29"/>
    </p:embeddedFont>
    <p:embeddedFont>
      <p:font typeface="Vidaloka" charset="1" panose="02000504000000020004"/>
      <p:regular r:id="rId30"/>
    </p:embeddedFont>
    <p:embeddedFont>
      <p:font typeface="Open Sans" charset="1" panose="00000000000000000000"/>
      <p:regular r:id="rId31"/>
    </p:embeddedFont>
    <p:embeddedFont>
      <p:font typeface="TT Interphases Mono Bold" charset="1" panose="02000806030000020004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4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0.jpe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51.png" Type="http://schemas.openxmlformats.org/officeDocument/2006/relationships/image"/><Relationship Id="rId8" Target="../media/image5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Relationship Id="rId6" Target="../media/image5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56.jpeg" Type="http://schemas.openxmlformats.org/officeDocument/2006/relationships/image"/><Relationship Id="rId7" Target="../media/image1.png" Type="http://schemas.openxmlformats.org/officeDocument/2006/relationships/image"/><Relationship Id="rId8" Target="../media/image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jpeg" Type="http://schemas.openxmlformats.org/officeDocument/2006/relationships/image"/><Relationship Id="rId2" Target="../media/image57.png" Type="http://schemas.openxmlformats.org/officeDocument/2006/relationships/image"/><Relationship Id="rId3" Target="../media/image58.svg" Type="http://schemas.openxmlformats.org/officeDocument/2006/relationships/image"/><Relationship Id="rId4" Target="../media/image59.png" Type="http://schemas.openxmlformats.org/officeDocument/2006/relationships/image"/><Relationship Id="rId5" Target="../media/image60.svg" Type="http://schemas.openxmlformats.org/officeDocument/2006/relationships/image"/><Relationship Id="rId6" Target="../media/image61.png" Type="http://schemas.openxmlformats.org/officeDocument/2006/relationships/image"/><Relationship Id="rId7" Target="../media/image62.svg" Type="http://schemas.openxmlformats.org/officeDocument/2006/relationships/image"/><Relationship Id="rId8" Target="../media/image63.jpeg" Type="http://schemas.openxmlformats.org/officeDocument/2006/relationships/image"/><Relationship Id="rId9" Target="../media/image64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Relationship Id="rId3" Target="../media/image67.png" Type="http://schemas.openxmlformats.org/officeDocument/2006/relationships/image"/><Relationship Id="rId4" Target="../media/image68.png" Type="http://schemas.openxmlformats.org/officeDocument/2006/relationships/image"/><Relationship Id="rId5" Target="../media/image69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jpeg" Type="http://schemas.openxmlformats.org/officeDocument/2006/relationships/image"/><Relationship Id="rId3" Target="https://www.youtube.com/watch?v=_qwx5350Bj8" TargetMode="External" Type="http://schemas.openxmlformats.org/officeDocument/2006/relationships/video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jpeg" Type="http://schemas.openxmlformats.org/officeDocument/2006/relationships/image"/><Relationship Id="rId3" Target="../media/image72.png" Type="http://schemas.openxmlformats.org/officeDocument/2006/relationships/image"/><Relationship Id="rId4" Target="../media/image73.svg" Type="http://schemas.openxmlformats.org/officeDocument/2006/relationships/image"/><Relationship Id="rId5" Target="../media/image74.png" Type="http://schemas.openxmlformats.org/officeDocument/2006/relationships/image"/><Relationship Id="rId6" Target="../media/image75.svg" Type="http://schemas.openxmlformats.org/officeDocument/2006/relationships/image"/><Relationship Id="rId7" Target="../media/image76.png" Type="http://schemas.openxmlformats.org/officeDocument/2006/relationships/image"/><Relationship Id="rId8" Target="../media/image7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jpeg" Type="http://schemas.openxmlformats.org/officeDocument/2006/relationships/image"/><Relationship Id="rId5" Target="../media/image1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jpe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jpeg" Type="http://schemas.openxmlformats.org/officeDocument/2006/relationships/image"/><Relationship Id="rId7" Target="../media/image43.png" Type="http://schemas.openxmlformats.org/officeDocument/2006/relationships/image"/><Relationship Id="rId8" Target="../media/image4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69619" y="-152220"/>
            <a:ext cx="5381479" cy="16168179"/>
          </a:xfrm>
          <a:custGeom>
            <a:avLst/>
            <a:gdLst/>
            <a:ahLst/>
            <a:cxnLst/>
            <a:rect r="r" b="b" t="t" l="l"/>
            <a:pathLst>
              <a:path h="16168179" w="5381479">
                <a:moveTo>
                  <a:pt x="0" y="0"/>
                </a:moveTo>
                <a:lnTo>
                  <a:pt x="5381479" y="0"/>
                </a:lnTo>
                <a:lnTo>
                  <a:pt x="5381479" y="16168179"/>
                </a:lnTo>
                <a:lnTo>
                  <a:pt x="0" y="16168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263279" y="2998151"/>
            <a:ext cx="9144000" cy="3654228"/>
          </a:xfrm>
          <a:custGeom>
            <a:avLst/>
            <a:gdLst/>
            <a:ahLst/>
            <a:cxnLst/>
            <a:rect r="r" b="b" t="t" l="l"/>
            <a:pathLst>
              <a:path h="3654228" w="9144000">
                <a:moveTo>
                  <a:pt x="0" y="0"/>
                </a:moveTo>
                <a:lnTo>
                  <a:pt x="9144000" y="0"/>
                </a:lnTo>
                <a:lnTo>
                  <a:pt x="9144000" y="3654228"/>
                </a:lnTo>
                <a:lnTo>
                  <a:pt x="0" y="36542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030295" y="1028700"/>
            <a:ext cx="2266233" cy="2290201"/>
            <a:chOff x="0" y="0"/>
            <a:chExt cx="1168413" cy="11807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8400" cy="1180719"/>
            </a:xfrm>
            <a:custGeom>
              <a:avLst/>
              <a:gdLst/>
              <a:ahLst/>
              <a:cxnLst/>
              <a:rect r="r" b="b" t="t" l="l"/>
              <a:pathLst>
                <a:path h="1180719" w="1168400">
                  <a:moveTo>
                    <a:pt x="0" y="0"/>
                  </a:moveTo>
                  <a:lnTo>
                    <a:pt x="1168400" y="0"/>
                  </a:lnTo>
                  <a:lnTo>
                    <a:pt x="1168400" y="1180719"/>
                  </a:lnTo>
                  <a:lnTo>
                    <a:pt x="0" y="1180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6" t="0" r="-27" b="-4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7961053" y="4148268"/>
            <a:ext cx="9298247" cy="717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89"/>
              </a:lnSpc>
            </a:pPr>
            <a:r>
              <a:rPr lang="en-US" b="true" sz="2626" spc="487">
                <a:solidFill>
                  <a:srgbClr val="CB6CE6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A CONSTRUÇÃO DA BRUXARIA COMO CATEGORIA JURÍDICO-PENAL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499853" y="8151766"/>
            <a:ext cx="8682942" cy="1208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39"/>
              </a:lnSpc>
            </a:pPr>
            <a:r>
              <a:rPr lang="en-US" sz="2399" spc="443">
                <a:solidFill>
                  <a:srgbClr val="30303B"/>
                </a:solidFill>
                <a:latin typeface="Coco Gothic"/>
                <a:ea typeface="Coco Gothic"/>
                <a:cs typeface="Coco Gothic"/>
                <a:sym typeface="Coco Gothic"/>
              </a:rPr>
              <a:t>"PARECE QUE TUDO SÃO EMBUSTES E ENGANOS AS CULPAS DESTA RÉ" </a:t>
            </a:r>
          </a:p>
          <a:p>
            <a:pPr algn="r">
              <a:lnSpc>
                <a:spcPts val="2089"/>
              </a:lnSpc>
            </a:pPr>
            <a:r>
              <a:rPr lang="en-US" sz="1899" i="true" spc="351">
                <a:solidFill>
                  <a:srgbClr val="30303B"/>
                </a:solidFill>
                <a:latin typeface="Coco Gothic Italics"/>
                <a:ea typeface="Coco Gothic Italics"/>
                <a:cs typeface="Coco Gothic Italics"/>
                <a:sym typeface="Coco Gothic Italics"/>
              </a:rPr>
              <a:t>— ANTT, INQUISIÇÃO DE LISBOA, </a:t>
            </a:r>
          </a:p>
          <a:p>
            <a:pPr algn="r">
              <a:lnSpc>
                <a:spcPts val="2089"/>
              </a:lnSpc>
            </a:pPr>
            <a:r>
              <a:rPr lang="en-US" sz="1899" i="true" spc="353">
                <a:solidFill>
                  <a:srgbClr val="30303B"/>
                </a:solidFill>
                <a:latin typeface="Coco Gothic Italics"/>
                <a:ea typeface="Coco Gothic Italics"/>
                <a:cs typeface="Coco Gothic Italics"/>
                <a:sym typeface="Coco Gothic Italics"/>
              </a:rPr>
              <a:t>PROCESSO Nº 10748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63426" y="5027771"/>
            <a:ext cx="7583186" cy="17720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532"/>
              </a:lnSpc>
            </a:pPr>
            <a:r>
              <a:rPr lang="en-US" b="true" sz="7258" i="true">
                <a:solidFill>
                  <a:srgbClr val="30303B"/>
                </a:solidFill>
                <a:latin typeface="Coco Gothic Bold Italics"/>
                <a:ea typeface="Coco Gothic Bold Italics"/>
                <a:cs typeface="Coco Gothic Bold Italics"/>
                <a:sym typeface="Coco Gothic Bold Italics"/>
              </a:rPr>
              <a:t>MALLEUS MALEFICARUM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363482" y="6791732"/>
            <a:ext cx="5895818" cy="540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776"/>
              </a:lnSpc>
            </a:pPr>
            <a:r>
              <a:rPr lang="en-US" sz="4196" i="true">
                <a:solidFill>
                  <a:srgbClr val="CB6CE6"/>
                </a:solidFill>
                <a:latin typeface="Coco Gothic Italics"/>
                <a:ea typeface="Coco Gothic Italics"/>
                <a:cs typeface="Coco Gothic Italics"/>
                <a:sym typeface="Coco Gothic Italics"/>
              </a:rPr>
              <a:t>Martelo das Feiticeiras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426139" y="-447159"/>
            <a:ext cx="3203811" cy="9625568"/>
          </a:xfrm>
          <a:custGeom>
            <a:avLst/>
            <a:gdLst/>
            <a:ahLst/>
            <a:cxnLst/>
            <a:rect r="r" b="b" t="t" l="l"/>
            <a:pathLst>
              <a:path h="9625568" w="3203811">
                <a:moveTo>
                  <a:pt x="0" y="0"/>
                </a:moveTo>
                <a:lnTo>
                  <a:pt x="3203811" y="0"/>
                </a:lnTo>
                <a:lnTo>
                  <a:pt x="3203811" y="9625568"/>
                </a:lnTo>
                <a:lnTo>
                  <a:pt x="0" y="96255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617220" y="9258300"/>
            <a:ext cx="7406640" cy="411480"/>
            <a:chOff x="0" y="0"/>
            <a:chExt cx="9875520" cy="5486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875520" cy="548640"/>
            </a:xfrm>
            <a:custGeom>
              <a:avLst/>
              <a:gdLst/>
              <a:ahLst/>
              <a:cxnLst/>
              <a:rect r="r" b="b" t="t" l="l"/>
              <a:pathLst>
                <a:path h="548640" w="9875520">
                  <a:moveTo>
                    <a:pt x="0" y="0"/>
                  </a:moveTo>
                  <a:lnTo>
                    <a:pt x="9875520" y="0"/>
                  </a:lnTo>
                  <a:lnTo>
                    <a:pt x="987552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300730" r="0" b="-30073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987552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>
                  <a:solidFill>
                    <a:srgbClr val="7A757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DIR410346: História do Direito Penal e da Justiça Criminal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17220" y="9631037"/>
            <a:ext cx="8526780" cy="473710"/>
            <a:chOff x="0" y="0"/>
            <a:chExt cx="9875520" cy="5486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875520" cy="548640"/>
            </a:xfrm>
            <a:custGeom>
              <a:avLst/>
              <a:gdLst/>
              <a:ahLst/>
              <a:cxnLst/>
              <a:rect r="r" b="b" t="t" l="l"/>
              <a:pathLst>
                <a:path h="548640" w="9875520">
                  <a:moveTo>
                    <a:pt x="0" y="0"/>
                  </a:moveTo>
                  <a:lnTo>
                    <a:pt x="9875520" y="0"/>
                  </a:lnTo>
                  <a:lnTo>
                    <a:pt x="9875520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300730" r="0" b="-30073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9875520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>
                  <a:solidFill>
                    <a:srgbClr val="7A757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Ana Vanzin  |  Prof. Dr. Diego Nunes  |  PPGD/UFSC, 2026.1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22326" y="-1108591"/>
            <a:ext cx="7996428" cy="10287000"/>
            <a:chOff x="0" y="0"/>
            <a:chExt cx="10661904" cy="13716000"/>
          </a:xfrm>
        </p:grpSpPr>
        <p:sp>
          <p:nvSpPr>
            <p:cNvPr name="Freeform 18" id="18" descr="/home/user/workspace/extracted_imgs/image-1-1.jpg"/>
            <p:cNvSpPr/>
            <p:nvPr/>
          </p:nvSpPr>
          <p:spPr>
            <a:xfrm flipH="false" flipV="false" rot="0">
              <a:off x="0" y="0"/>
              <a:ext cx="1066190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0661904">
                  <a:moveTo>
                    <a:pt x="0" y="0"/>
                  </a:moveTo>
                  <a:lnTo>
                    <a:pt x="10661904" y="0"/>
                  </a:lnTo>
                  <a:lnTo>
                    <a:pt x="10661904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11816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8499853" y="132991"/>
            <a:ext cx="19576293" cy="438509"/>
            <a:chOff x="0" y="0"/>
            <a:chExt cx="22860000" cy="51206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2860000" cy="512064"/>
            </a:xfrm>
            <a:custGeom>
              <a:avLst/>
              <a:gdLst/>
              <a:ahLst/>
              <a:cxnLst/>
              <a:rect r="r" b="b" t="t" l="l"/>
              <a:pathLst>
                <a:path h="512064" w="22860000">
                  <a:moveTo>
                    <a:pt x="0" y="0"/>
                  </a:moveTo>
                  <a:lnTo>
                    <a:pt x="22860000" y="0"/>
                  </a:lnTo>
                  <a:lnTo>
                    <a:pt x="2286000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819867" r="0" b="-819867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2860000" cy="5501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39"/>
                </a:lnSpc>
              </a:pPr>
              <a:r>
                <a:rPr lang="en-US" sz="1699" i="true">
                  <a:solidFill>
                    <a:srgbClr val="7A757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Hans Baldung Grien, Hexen (1508). Xilogravura. Domínio público.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854698" y="-2492811"/>
            <a:ext cx="6430340" cy="11751111"/>
          </a:xfrm>
          <a:custGeom>
            <a:avLst/>
            <a:gdLst/>
            <a:ahLst/>
            <a:cxnLst/>
            <a:rect r="r" b="b" t="t" l="l"/>
            <a:pathLst>
              <a:path h="11751111" w="6430340">
                <a:moveTo>
                  <a:pt x="0" y="0"/>
                </a:moveTo>
                <a:lnTo>
                  <a:pt x="6430340" y="0"/>
                </a:lnTo>
                <a:lnTo>
                  <a:pt x="6430340" y="11751111"/>
                </a:lnTo>
                <a:lnTo>
                  <a:pt x="0" y="117511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854698" y="-2492811"/>
            <a:ext cx="5014706" cy="6655903"/>
          </a:xfrm>
          <a:custGeom>
            <a:avLst/>
            <a:gdLst/>
            <a:ahLst/>
            <a:cxnLst/>
            <a:rect r="r" b="b" t="t" l="l"/>
            <a:pathLst>
              <a:path h="6655903" w="5014706">
                <a:moveTo>
                  <a:pt x="0" y="0"/>
                </a:moveTo>
                <a:lnTo>
                  <a:pt x="5014706" y="0"/>
                </a:lnTo>
                <a:lnTo>
                  <a:pt x="5014706" y="6655903"/>
                </a:lnTo>
                <a:lnTo>
                  <a:pt x="0" y="6655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760227" y="-267314"/>
            <a:ext cx="2787320" cy="8374256"/>
          </a:xfrm>
          <a:custGeom>
            <a:avLst/>
            <a:gdLst/>
            <a:ahLst/>
            <a:cxnLst/>
            <a:rect r="r" b="b" t="t" l="l"/>
            <a:pathLst>
              <a:path h="8374256" w="2787320">
                <a:moveTo>
                  <a:pt x="0" y="0"/>
                </a:moveTo>
                <a:lnTo>
                  <a:pt x="2787319" y="0"/>
                </a:lnTo>
                <a:lnTo>
                  <a:pt x="2787319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99406" y="-119366"/>
            <a:ext cx="7228704" cy="9377666"/>
          </a:xfrm>
          <a:custGeom>
            <a:avLst/>
            <a:gdLst/>
            <a:ahLst/>
            <a:cxnLst/>
            <a:rect r="r" b="b" t="t" l="l"/>
            <a:pathLst>
              <a:path h="9377666" w="7228704">
                <a:moveTo>
                  <a:pt x="0" y="0"/>
                </a:moveTo>
                <a:lnTo>
                  <a:pt x="7228704" y="0"/>
                </a:lnTo>
                <a:lnTo>
                  <a:pt x="7228704" y="9377666"/>
                </a:lnTo>
                <a:lnTo>
                  <a:pt x="0" y="93776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80" t="0" r="-7834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447800"/>
            <a:ext cx="5785914" cy="2472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9"/>
              </a:lnSpc>
            </a:pPr>
            <a:r>
              <a:rPr lang="en-US" sz="7632">
                <a:solidFill>
                  <a:srgbClr val="53008D"/>
                </a:solidFill>
                <a:latin typeface="Vidaloka"/>
                <a:ea typeface="Vidaloka"/>
                <a:cs typeface="Vidaloka"/>
                <a:sym typeface="Vidaloka"/>
              </a:rPr>
              <a:t>A construção</a:t>
            </a:r>
          </a:p>
          <a:p>
            <a:pPr algn="l">
              <a:lnSpc>
                <a:spcPts val="6869"/>
              </a:lnSpc>
            </a:pPr>
            <a:r>
              <a:rPr lang="en-US" sz="7632">
                <a:solidFill>
                  <a:srgbClr val="53008D"/>
                </a:solidFill>
                <a:latin typeface="Vidaloka"/>
                <a:ea typeface="Vidaloka"/>
                <a:cs typeface="Vidaloka"/>
                <a:sym typeface="Vidaloka"/>
              </a:rPr>
              <a:t>jurídica da</a:t>
            </a:r>
          </a:p>
          <a:p>
            <a:pPr algn="l">
              <a:lnSpc>
                <a:spcPts val="6869"/>
              </a:lnSpc>
            </a:pPr>
            <a:r>
              <a:rPr lang="en-US" sz="7632">
                <a:solidFill>
                  <a:srgbClr val="53008D"/>
                </a:solidFill>
                <a:latin typeface="Vidaloka"/>
                <a:ea typeface="Vidaloka"/>
                <a:cs typeface="Vidaloka"/>
                <a:sym typeface="Vidaloka"/>
              </a:rPr>
              <a:t>bruxaria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4232110"/>
            <a:ext cx="9731527" cy="4681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5"/>
              </a:lnSpc>
            </a:pPr>
            <a:r>
              <a:rPr lang="en-US" sz="2669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A criação do "tipo penal bruxa"  foi uma construção deliberada dos inquisidores. A articulação de provas combinava testemunhos, denúncias anônimas e a interpretação de comportamentos cotidianos como evidências de pacto demoníaco. A confissão ocupava um papel central no procedimento , obtida frequentemente sob tortura, legitimada pela Parte III do Malleus Maleficarum como manual prático. O inquisidor não buscava a verdade material, mas a confirmação de uma categoria jurídica pré-definida, transformando suspeitas em certezas processuais.</a:t>
            </a:r>
          </a:p>
        </p:txBody>
      </p:sp>
    </p:spTree>
  </p:cSld>
  <p:clrMapOvr>
    <a:masterClrMapping/>
  </p:clrMapOvr>
  <p:transition spd="fast">
    <p:cover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286306" y="884044"/>
            <a:ext cx="4606633" cy="8374256"/>
          </a:xfrm>
          <a:custGeom>
            <a:avLst/>
            <a:gdLst/>
            <a:ahLst/>
            <a:cxnLst/>
            <a:rect r="r" b="b" t="t" l="l"/>
            <a:pathLst>
              <a:path h="8374256" w="4606633">
                <a:moveTo>
                  <a:pt x="0" y="0"/>
                </a:moveTo>
                <a:lnTo>
                  <a:pt x="4606633" y="0"/>
                </a:lnTo>
                <a:lnTo>
                  <a:pt x="4606633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486856" y="1028700"/>
            <a:ext cx="4548445" cy="8229600"/>
            <a:chOff x="0" y="0"/>
            <a:chExt cx="6064593" cy="1097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064631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6064631">
                  <a:moveTo>
                    <a:pt x="0" y="0"/>
                  </a:moveTo>
                  <a:lnTo>
                    <a:pt x="6064631" y="0"/>
                  </a:lnTo>
                  <a:lnTo>
                    <a:pt x="606463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614" t="0" r="-1613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144000" y="884034"/>
            <a:ext cx="2142306" cy="4952248"/>
          </a:xfrm>
          <a:custGeom>
            <a:avLst/>
            <a:gdLst/>
            <a:ahLst/>
            <a:cxnLst/>
            <a:rect r="r" b="b" t="t" l="l"/>
            <a:pathLst>
              <a:path h="4952248" w="2142306">
                <a:moveTo>
                  <a:pt x="0" y="0"/>
                </a:moveTo>
                <a:lnTo>
                  <a:pt x="2142306" y="0"/>
                </a:lnTo>
                <a:lnTo>
                  <a:pt x="2142306" y="4952248"/>
                </a:lnTo>
                <a:lnTo>
                  <a:pt x="0" y="49522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86306" y="5691626"/>
            <a:ext cx="5748995" cy="3566674"/>
          </a:xfrm>
          <a:custGeom>
            <a:avLst/>
            <a:gdLst/>
            <a:ahLst/>
            <a:cxnLst/>
            <a:rect r="r" b="b" t="t" l="l"/>
            <a:pathLst>
              <a:path h="3566674" w="5748995">
                <a:moveTo>
                  <a:pt x="0" y="0"/>
                </a:moveTo>
                <a:lnTo>
                  <a:pt x="5748995" y="0"/>
                </a:lnTo>
                <a:lnTo>
                  <a:pt x="5748995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131694"/>
            <a:ext cx="5785914" cy="1883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32"/>
              </a:lnSpc>
            </a:pPr>
            <a:r>
              <a:rPr lang="en-US" sz="8925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O papel da sexualidade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494840"/>
            <a:ext cx="7216593" cy="574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4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A sexualidade desordenada constituía prova central para Institoris na construção da figura da bruxa. O Malleus Maleficarum associava sistematicamente as mulheres à fraqueza moral e à luxúria, estabelecendo estereótipos de gênero que fundamentavam juridicamente as acusações. A suposta relação carnal com demônios, os encontros noturnos e a sedução eram elementos recorrentes nos processos, transformando a moralidade sexual feminina em categoria probatória. Esta dimensão sexual do tipo penal revelava não apenas preconceitos teológicos, mas também mecanismos de controle social sobre o corpo e a autonomia das mulheres, com profundas implicações para o direito penal e inquisitorial da época.</a:t>
            </a:r>
          </a:p>
        </p:txBody>
      </p:sp>
    </p:spTree>
  </p:cSld>
  <p:clrMapOvr>
    <a:masterClrMapping/>
  </p:clrMapOvr>
  <p:transition spd="fast">
    <p:cover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98354" y="3483111"/>
            <a:ext cx="4582487" cy="8374256"/>
          </a:xfrm>
          <a:custGeom>
            <a:avLst/>
            <a:gdLst/>
            <a:ahLst/>
            <a:cxnLst/>
            <a:rect r="r" b="b" t="t" l="l"/>
            <a:pathLst>
              <a:path h="8374256" w="4582487">
                <a:moveTo>
                  <a:pt x="0" y="0"/>
                </a:moveTo>
                <a:lnTo>
                  <a:pt x="4582487" y="0"/>
                </a:lnTo>
                <a:lnTo>
                  <a:pt x="4582487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64312" y="-251683"/>
            <a:ext cx="4548445" cy="3864607"/>
          </a:xfrm>
          <a:custGeom>
            <a:avLst/>
            <a:gdLst/>
            <a:ahLst/>
            <a:cxnLst/>
            <a:rect r="r" b="b" t="t" l="l"/>
            <a:pathLst>
              <a:path h="3864607" w="4548445">
                <a:moveTo>
                  <a:pt x="0" y="0"/>
                </a:moveTo>
                <a:lnTo>
                  <a:pt x="4548445" y="0"/>
                </a:lnTo>
                <a:lnTo>
                  <a:pt x="4548445" y="3864607"/>
                </a:lnTo>
                <a:lnTo>
                  <a:pt x="0" y="38646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58889" y="2223344"/>
            <a:ext cx="14529111" cy="8063656"/>
          </a:xfrm>
          <a:custGeom>
            <a:avLst/>
            <a:gdLst/>
            <a:ahLst/>
            <a:cxnLst/>
            <a:rect r="r" b="b" t="t" l="l"/>
            <a:pathLst>
              <a:path h="8063656" w="14529111">
                <a:moveTo>
                  <a:pt x="0" y="0"/>
                </a:moveTo>
                <a:lnTo>
                  <a:pt x="14529111" y="0"/>
                </a:lnTo>
                <a:lnTo>
                  <a:pt x="14529111" y="8063656"/>
                </a:lnTo>
                <a:lnTo>
                  <a:pt x="0" y="80636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169156" y="-318358"/>
            <a:ext cx="12752440" cy="1867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8"/>
              </a:lnSpc>
              <a:spcBef>
                <a:spcPct val="0"/>
              </a:spcBef>
            </a:pPr>
            <a:r>
              <a:rPr lang="en-US" sz="263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A tipificação criminal moderna herda dessa </a:t>
            </a:r>
          </a:p>
          <a:p>
            <a:pPr algn="ctr">
              <a:lnSpc>
                <a:spcPts val="3688"/>
              </a:lnSpc>
              <a:spcBef>
                <a:spcPct val="0"/>
              </a:spcBef>
            </a:pPr>
            <a:r>
              <a:rPr lang="en-US" sz="263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máquina a tendência estrutural de converter realidades </a:t>
            </a:r>
          </a:p>
          <a:p>
            <a:pPr algn="ctr">
              <a:lnSpc>
                <a:spcPts val="3688"/>
              </a:lnSpc>
              <a:spcBef>
                <a:spcPct val="0"/>
              </a:spcBef>
            </a:pPr>
            <a:r>
              <a:rPr lang="en-US" sz="263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complexas e alteridades em categorias legais simplificadas </a:t>
            </a:r>
          </a:p>
          <a:p>
            <a:pPr algn="ctr">
              <a:lnSpc>
                <a:spcPts val="3688"/>
              </a:lnSpc>
              <a:spcBef>
                <a:spcPct val="0"/>
              </a:spcBef>
            </a:pPr>
            <a:r>
              <a:rPr lang="en-US" sz="263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de exclusão. </a:t>
            </a:r>
          </a:p>
        </p:txBody>
      </p:sp>
    </p:spTree>
  </p:cSld>
  <p:clrMapOvr>
    <a:masterClrMapping/>
  </p:clrMapOvr>
  <p:transition spd="fast">
    <p:cover dir="d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76813" y="884044"/>
            <a:ext cx="4582487" cy="8374256"/>
          </a:xfrm>
          <a:custGeom>
            <a:avLst/>
            <a:gdLst/>
            <a:ahLst/>
            <a:cxnLst/>
            <a:rect r="r" b="b" t="t" l="l"/>
            <a:pathLst>
              <a:path h="8374256" w="4582487">
                <a:moveTo>
                  <a:pt x="0" y="0"/>
                </a:moveTo>
                <a:lnTo>
                  <a:pt x="4582487" y="0"/>
                </a:lnTo>
                <a:lnTo>
                  <a:pt x="4582487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676813" y="884044"/>
            <a:ext cx="3573656" cy="4743231"/>
          </a:xfrm>
          <a:custGeom>
            <a:avLst/>
            <a:gdLst/>
            <a:ahLst/>
            <a:cxnLst/>
            <a:rect r="r" b="b" t="t" l="l"/>
            <a:pathLst>
              <a:path h="4743231" w="3573656">
                <a:moveTo>
                  <a:pt x="0" y="0"/>
                </a:moveTo>
                <a:lnTo>
                  <a:pt x="3573656" y="0"/>
                </a:lnTo>
                <a:lnTo>
                  <a:pt x="3573656" y="4743231"/>
                </a:lnTo>
                <a:lnTo>
                  <a:pt x="0" y="4743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889503" y="5143500"/>
            <a:ext cx="6360976" cy="4114800"/>
            <a:chOff x="0" y="0"/>
            <a:chExt cx="8481301" cy="548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481314" cy="5486400"/>
            </a:xfrm>
            <a:custGeom>
              <a:avLst/>
              <a:gdLst/>
              <a:ahLst/>
              <a:cxnLst/>
              <a:rect r="r" b="b" t="t" l="l"/>
              <a:pathLst>
                <a:path h="5486400" w="8481314">
                  <a:moveTo>
                    <a:pt x="0" y="0"/>
                  </a:moveTo>
                  <a:lnTo>
                    <a:pt x="8481314" y="0"/>
                  </a:lnTo>
                  <a:lnTo>
                    <a:pt x="848131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112" r="0" b="-2112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9889503" y="884044"/>
            <a:ext cx="2787320" cy="8374256"/>
          </a:xfrm>
          <a:custGeom>
            <a:avLst/>
            <a:gdLst/>
            <a:ahLst/>
            <a:cxnLst/>
            <a:rect r="r" b="b" t="t" l="l"/>
            <a:pathLst>
              <a:path h="8374256" w="2787320">
                <a:moveTo>
                  <a:pt x="0" y="0"/>
                </a:moveTo>
                <a:lnTo>
                  <a:pt x="2787319" y="0"/>
                </a:lnTo>
                <a:lnTo>
                  <a:pt x="2787319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504950"/>
            <a:ext cx="5785914" cy="2009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49"/>
              </a:lnSpc>
              <a:spcBef>
                <a:spcPct val="0"/>
              </a:spcBef>
            </a:pPr>
            <a:r>
              <a:rPr lang="en-US" sz="8499" strike="noStrike" u="none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A Inquisição</a:t>
            </a:r>
          </a:p>
          <a:p>
            <a:pPr algn="l" marL="0" indent="0" lvl="0">
              <a:lnSpc>
                <a:spcPts val="7649"/>
              </a:lnSpc>
              <a:spcBef>
                <a:spcPct val="0"/>
              </a:spcBef>
            </a:pPr>
            <a:r>
              <a:rPr lang="en-US" sz="8499" strike="noStrike" u="none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no Brasil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467099"/>
            <a:ext cx="7615492" cy="5856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2"/>
              </a:lnSpc>
            </a:pPr>
            <a:r>
              <a:rPr lang="en-US" sz="2565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Diferentemente de Lima e México, o Brasil nunca teve um tribunal permanente da Inquisição. A atuação se dava por meio de Visitações, expedições periódicas de inquisidores enviados de Lisboa para investigar desvios da fé. A primeira grande Visitação ocorreu em 1591, chegando a Salvador e Pernambuco. Este sistema fragmentado criou uma dinâmica própria: denúncias acumuladas, confissões negociadas e uma justiça que operava por ciclos de presença e ausência. O impacto na vida colonial foi profundo, moldando comportamentos e consolidando o controle social através do medo.</a:t>
            </a:r>
          </a:p>
        </p:txBody>
      </p:sp>
    </p:spTree>
  </p:cSld>
  <p:clrMapOvr>
    <a:masterClrMapping/>
  </p:clrMapOvr>
  <p:transition spd="fast">
    <p:cover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911114"/>
            <a:ext cx="16230600" cy="8347186"/>
          </a:xfrm>
          <a:custGeom>
            <a:avLst/>
            <a:gdLst/>
            <a:ahLst/>
            <a:cxnLst/>
            <a:rect r="r" b="b" t="t" l="l"/>
            <a:pathLst>
              <a:path h="8347186" w="16230600">
                <a:moveTo>
                  <a:pt x="0" y="0"/>
                </a:moveTo>
                <a:lnTo>
                  <a:pt x="16230600" y="0"/>
                </a:lnTo>
                <a:lnTo>
                  <a:pt x="16230600" y="8347186"/>
                </a:lnTo>
                <a:lnTo>
                  <a:pt x="0" y="8347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85175" y="2227193"/>
            <a:ext cx="5224986" cy="1210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2"/>
              </a:lnSpc>
            </a:pPr>
            <a:r>
              <a:rPr lang="en-US" sz="5780">
                <a:solidFill>
                  <a:srgbClr val="FAF0E8"/>
                </a:solidFill>
                <a:latin typeface="Vidaloka"/>
                <a:ea typeface="Vidaloka"/>
                <a:cs typeface="Vidaloka"/>
                <a:sym typeface="Vidaloka"/>
              </a:rPr>
              <a:t>Reflexões Historiográficas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077352" y="2243242"/>
            <a:ext cx="6613531" cy="650634"/>
          </a:xfrm>
          <a:custGeom>
            <a:avLst/>
            <a:gdLst/>
            <a:ahLst/>
            <a:cxnLst/>
            <a:rect r="r" b="b" t="t" l="l"/>
            <a:pathLst>
              <a:path h="650634" w="6613531">
                <a:moveTo>
                  <a:pt x="0" y="0"/>
                </a:moveTo>
                <a:lnTo>
                  <a:pt x="6613532" y="0"/>
                </a:lnTo>
                <a:lnTo>
                  <a:pt x="6613532" y="650634"/>
                </a:lnTo>
                <a:lnTo>
                  <a:pt x="0" y="650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85175" y="4227728"/>
            <a:ext cx="3216726" cy="3319453"/>
          </a:xfrm>
          <a:custGeom>
            <a:avLst/>
            <a:gdLst/>
            <a:ahLst/>
            <a:cxnLst/>
            <a:rect r="r" b="b" t="t" l="l"/>
            <a:pathLst>
              <a:path h="3319453" w="3216726">
                <a:moveTo>
                  <a:pt x="0" y="0"/>
                </a:moveTo>
                <a:lnTo>
                  <a:pt x="3216726" y="0"/>
                </a:lnTo>
                <a:lnTo>
                  <a:pt x="3216726" y="3319453"/>
                </a:lnTo>
                <a:lnTo>
                  <a:pt x="0" y="3319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474158" y="4227728"/>
            <a:ext cx="3216726" cy="3319453"/>
          </a:xfrm>
          <a:custGeom>
            <a:avLst/>
            <a:gdLst/>
            <a:ahLst/>
            <a:cxnLst/>
            <a:rect r="r" b="b" t="t" l="l"/>
            <a:pathLst>
              <a:path h="3319453" w="3216726">
                <a:moveTo>
                  <a:pt x="0" y="0"/>
                </a:moveTo>
                <a:lnTo>
                  <a:pt x="3216726" y="0"/>
                </a:lnTo>
                <a:lnTo>
                  <a:pt x="3216726" y="3319453"/>
                </a:lnTo>
                <a:lnTo>
                  <a:pt x="0" y="3319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429043" y="4227728"/>
            <a:ext cx="3216726" cy="3319453"/>
          </a:xfrm>
          <a:custGeom>
            <a:avLst/>
            <a:gdLst/>
            <a:ahLst/>
            <a:cxnLst/>
            <a:rect r="r" b="b" t="t" l="l"/>
            <a:pathLst>
              <a:path h="3319453" w="3216726">
                <a:moveTo>
                  <a:pt x="0" y="0"/>
                </a:moveTo>
                <a:lnTo>
                  <a:pt x="3216726" y="0"/>
                </a:lnTo>
                <a:lnTo>
                  <a:pt x="3216726" y="3319453"/>
                </a:lnTo>
                <a:lnTo>
                  <a:pt x="0" y="3319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650437" y="4556655"/>
            <a:ext cx="2686202" cy="2779166"/>
            <a:chOff x="0" y="0"/>
            <a:chExt cx="3581603" cy="37055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81654" cy="3705606"/>
            </a:xfrm>
            <a:custGeom>
              <a:avLst/>
              <a:gdLst/>
              <a:ahLst/>
              <a:cxnLst/>
              <a:rect r="r" b="b" t="t" l="l"/>
              <a:pathLst>
                <a:path h="3705606" w="3581654">
                  <a:moveTo>
                    <a:pt x="0" y="0"/>
                  </a:moveTo>
                  <a:lnTo>
                    <a:pt x="3581654" y="0"/>
                  </a:lnTo>
                  <a:lnTo>
                    <a:pt x="3581654" y="3705606"/>
                  </a:lnTo>
                  <a:lnTo>
                    <a:pt x="0" y="3705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730" t="0" r="-1728" b="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739420" y="4556655"/>
            <a:ext cx="2686202" cy="2779166"/>
            <a:chOff x="0" y="0"/>
            <a:chExt cx="3581603" cy="370555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581654" cy="3705606"/>
            </a:xfrm>
            <a:custGeom>
              <a:avLst/>
              <a:gdLst/>
              <a:ahLst/>
              <a:cxnLst/>
              <a:rect r="r" b="b" t="t" l="l"/>
              <a:pathLst>
                <a:path h="3705606" w="3581654">
                  <a:moveTo>
                    <a:pt x="0" y="0"/>
                  </a:moveTo>
                  <a:lnTo>
                    <a:pt x="3581654" y="0"/>
                  </a:lnTo>
                  <a:lnTo>
                    <a:pt x="3581654" y="3705606"/>
                  </a:lnTo>
                  <a:lnTo>
                    <a:pt x="0" y="3705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730" t="0" r="-1728" b="1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694305" y="4556655"/>
            <a:ext cx="2686202" cy="2779166"/>
            <a:chOff x="0" y="0"/>
            <a:chExt cx="3581603" cy="370555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81654" cy="3705606"/>
            </a:xfrm>
            <a:custGeom>
              <a:avLst/>
              <a:gdLst/>
              <a:ahLst/>
              <a:cxnLst/>
              <a:rect r="r" b="b" t="t" l="l"/>
              <a:pathLst>
                <a:path h="3705606" w="3581654">
                  <a:moveTo>
                    <a:pt x="0" y="0"/>
                  </a:moveTo>
                  <a:lnTo>
                    <a:pt x="3581654" y="0"/>
                  </a:lnTo>
                  <a:lnTo>
                    <a:pt x="3581654" y="3705606"/>
                  </a:lnTo>
                  <a:lnTo>
                    <a:pt x="0" y="3705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730" t="0" r="-1728" b="1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3020482" y="7733595"/>
            <a:ext cx="3946103" cy="446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11"/>
              </a:lnSpc>
            </a:pPr>
            <a:r>
              <a:rPr lang="en-US" b="true" sz="1836" spc="248">
                <a:solidFill>
                  <a:srgbClr val="FAF0E8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CARLO GINZBURG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64350" y="7733595"/>
            <a:ext cx="3946103" cy="446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11"/>
              </a:lnSpc>
            </a:pPr>
            <a:r>
              <a:rPr lang="en-US" b="true" sz="1836" spc="248">
                <a:solidFill>
                  <a:srgbClr val="FAF0E8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LAURA DE MELLO E SOUZA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010452" y="7733595"/>
            <a:ext cx="3946103" cy="446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11"/>
              </a:lnSpc>
            </a:pPr>
            <a:r>
              <a:rPr lang="en-US" b="true" sz="1836" spc="248">
                <a:solidFill>
                  <a:srgbClr val="FAF0E8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DEBATE HISTORIOGRÁFICO</a:t>
            </a:r>
          </a:p>
        </p:txBody>
      </p:sp>
    </p:spTree>
  </p:cSld>
  <p:clrMapOvr>
    <a:masterClrMapping/>
  </p:clrMapOvr>
  <p:transition spd="fast">
    <p:cover dir="u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380387" y="760686"/>
            <a:ext cx="4582487" cy="8497614"/>
          </a:xfrm>
          <a:custGeom>
            <a:avLst/>
            <a:gdLst/>
            <a:ahLst/>
            <a:cxnLst/>
            <a:rect r="r" b="b" t="t" l="l"/>
            <a:pathLst>
              <a:path h="8497614" w="4582487">
                <a:moveTo>
                  <a:pt x="0" y="0"/>
                </a:moveTo>
                <a:lnTo>
                  <a:pt x="4582487" y="0"/>
                </a:lnTo>
                <a:lnTo>
                  <a:pt x="4582487" y="8497614"/>
                </a:lnTo>
                <a:lnTo>
                  <a:pt x="0" y="8497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760686"/>
            <a:ext cx="3280534" cy="8497614"/>
          </a:xfrm>
          <a:custGeom>
            <a:avLst/>
            <a:gdLst/>
            <a:ahLst/>
            <a:cxnLst/>
            <a:rect r="r" b="b" t="t" l="l"/>
            <a:pathLst>
              <a:path h="8497614" w="3280534">
                <a:moveTo>
                  <a:pt x="0" y="0"/>
                </a:moveTo>
                <a:lnTo>
                  <a:pt x="3280534" y="0"/>
                </a:lnTo>
                <a:lnTo>
                  <a:pt x="3280534" y="8497614"/>
                </a:lnTo>
                <a:lnTo>
                  <a:pt x="0" y="84976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09234" y="760686"/>
            <a:ext cx="4610767" cy="8497614"/>
          </a:xfrm>
          <a:custGeom>
            <a:avLst/>
            <a:gdLst/>
            <a:ahLst/>
            <a:cxnLst/>
            <a:rect r="r" b="b" t="t" l="l"/>
            <a:pathLst>
              <a:path h="8497614" w="4610767">
                <a:moveTo>
                  <a:pt x="0" y="0"/>
                </a:moveTo>
                <a:lnTo>
                  <a:pt x="4610767" y="0"/>
                </a:lnTo>
                <a:lnTo>
                  <a:pt x="4610767" y="8497614"/>
                </a:lnTo>
                <a:lnTo>
                  <a:pt x="0" y="84976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09234" y="5691626"/>
            <a:ext cx="4610767" cy="3566674"/>
          </a:xfrm>
          <a:custGeom>
            <a:avLst/>
            <a:gdLst/>
            <a:ahLst/>
            <a:cxnLst/>
            <a:rect r="r" b="b" t="t" l="l"/>
            <a:pathLst>
              <a:path h="3566674" w="4610767">
                <a:moveTo>
                  <a:pt x="0" y="0"/>
                </a:moveTo>
                <a:lnTo>
                  <a:pt x="4610767" y="0"/>
                </a:lnTo>
                <a:lnTo>
                  <a:pt x="4610767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691626"/>
            <a:ext cx="3280534" cy="3566674"/>
          </a:xfrm>
          <a:custGeom>
            <a:avLst/>
            <a:gdLst/>
            <a:ahLst/>
            <a:cxnLst/>
            <a:rect r="r" b="b" t="t" l="l"/>
            <a:pathLst>
              <a:path h="3566674" w="3280534">
                <a:moveTo>
                  <a:pt x="0" y="0"/>
                </a:moveTo>
                <a:lnTo>
                  <a:pt x="3280534" y="0"/>
                </a:lnTo>
                <a:lnTo>
                  <a:pt x="3280534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249387" y="1600200"/>
            <a:ext cx="5785914" cy="2097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045"/>
              </a:lnSpc>
            </a:pPr>
            <a:r>
              <a:rPr lang="en-US" sz="10050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Legado e atualidade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19387" y="3344247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DIREITO PENAL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19387" y="7289578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CB6CE6"/>
                </a:solidFill>
                <a:latin typeface="Coco Gothic"/>
                <a:ea typeface="Coco Gothic"/>
                <a:cs typeface="Coco Gothic"/>
                <a:sym typeface="Coco Gothic"/>
              </a:rPr>
              <a:t>CONTROLE SOCIAL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380387" y="7289578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DIREITOS HUMANOS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65042" y="3344247"/>
            <a:ext cx="2499160" cy="302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PRECONCEITO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774813" y="4232110"/>
            <a:ext cx="6260497" cy="5064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303"/>
              </a:lnSpc>
            </a:pPr>
            <a:r>
              <a:rPr lang="en-US" sz="2360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A construção jurídica da bruxaria deixou marcas profundas no direito penal moderno. Os mecanismos de criminalização de comportamentos "desviantes", o uso de estereótipos para justificar perseguições e a fragilização de garantias processuais em nome da ordem social ecoam até hoje. A categoria jurídico-penal criada pelo Malleus revela como o direito pode ser instrumento de controle e exclusão — lição essencial para a reflexão sobre direitos humanos contemporâneos.</a:t>
            </a:r>
          </a:p>
        </p:txBody>
      </p:sp>
    </p:spTree>
  </p:cSld>
  <p:clrMapOvr>
    <a:masterClrMapping/>
  </p:clrMapOvr>
  <p:transition spd="fast">
    <p:cover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09110" y="6100419"/>
            <a:ext cx="10614526" cy="5501863"/>
          </a:xfrm>
          <a:custGeom>
            <a:avLst/>
            <a:gdLst/>
            <a:ahLst/>
            <a:cxnLst/>
            <a:rect r="r" b="b" t="t" l="l"/>
            <a:pathLst>
              <a:path h="5501863" w="10614526">
                <a:moveTo>
                  <a:pt x="0" y="0"/>
                </a:moveTo>
                <a:lnTo>
                  <a:pt x="10614526" y="0"/>
                </a:lnTo>
                <a:lnTo>
                  <a:pt x="10614526" y="5501863"/>
                </a:lnTo>
                <a:lnTo>
                  <a:pt x="0" y="55018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202314" y="0"/>
            <a:ext cx="7508840" cy="2984764"/>
          </a:xfrm>
          <a:custGeom>
            <a:avLst/>
            <a:gdLst/>
            <a:ahLst/>
            <a:cxnLst/>
            <a:rect r="r" b="b" t="t" l="l"/>
            <a:pathLst>
              <a:path h="2984764" w="7508840">
                <a:moveTo>
                  <a:pt x="0" y="0"/>
                </a:moveTo>
                <a:lnTo>
                  <a:pt x="7508841" y="0"/>
                </a:lnTo>
                <a:lnTo>
                  <a:pt x="7508841" y="2984764"/>
                </a:lnTo>
                <a:lnTo>
                  <a:pt x="0" y="2984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011414" y="1942650"/>
            <a:ext cx="7475511" cy="5412270"/>
          </a:xfrm>
          <a:custGeom>
            <a:avLst/>
            <a:gdLst/>
            <a:ahLst/>
            <a:cxnLst/>
            <a:rect r="r" b="b" t="t" l="l"/>
            <a:pathLst>
              <a:path h="5412270" w="7475511">
                <a:moveTo>
                  <a:pt x="0" y="0"/>
                </a:moveTo>
                <a:lnTo>
                  <a:pt x="7475510" y="0"/>
                </a:lnTo>
                <a:lnTo>
                  <a:pt x="7475510" y="5412269"/>
                </a:lnTo>
                <a:lnTo>
                  <a:pt x="0" y="54122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153204" y="4514303"/>
            <a:ext cx="7882584" cy="8674095"/>
          </a:xfrm>
          <a:custGeom>
            <a:avLst/>
            <a:gdLst/>
            <a:ahLst/>
            <a:cxnLst/>
            <a:rect r="r" b="b" t="t" l="l"/>
            <a:pathLst>
              <a:path h="8674095" w="7882584">
                <a:moveTo>
                  <a:pt x="0" y="0"/>
                </a:moveTo>
                <a:lnTo>
                  <a:pt x="7882583" y="0"/>
                </a:lnTo>
                <a:lnTo>
                  <a:pt x="7882583" y="8674095"/>
                </a:lnTo>
                <a:lnTo>
                  <a:pt x="0" y="86740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003632" y="714961"/>
            <a:ext cx="5785914" cy="39338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49"/>
              </a:lnSpc>
              <a:spcBef>
                <a:spcPct val="0"/>
              </a:spcBef>
            </a:pPr>
            <a:r>
              <a:rPr lang="en-US" sz="8499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COMO SE INVENTA UMA BRUXA?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116805" y="971550"/>
            <a:ext cx="5955381" cy="3177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34"/>
              </a:lnSpc>
              <a:spcBef>
                <a:spcPct val="0"/>
              </a:spcBef>
            </a:pPr>
            <a:r>
              <a:rPr lang="en-US" sz="202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Mulheres sábias e subversivas sempre existiram.</a:t>
            </a:r>
          </a:p>
          <a:p>
            <a:pPr algn="ctr">
              <a:lnSpc>
                <a:spcPts val="2834"/>
              </a:lnSpc>
              <a:spcBef>
                <a:spcPct val="0"/>
              </a:spcBef>
            </a:pPr>
            <a:r>
              <a:rPr lang="en-US" sz="202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O Martelo das Feiticeiras forja um termo guarda-chuva, um tipo penal que abrange práticas que já existiam antes de qualquer condenação. </a:t>
            </a:r>
          </a:p>
          <a:p>
            <a:pPr algn="ctr">
              <a:lnSpc>
                <a:spcPts val="2834"/>
              </a:lnSpc>
              <a:spcBef>
                <a:spcPct val="0"/>
              </a:spcBef>
            </a:pPr>
          </a:p>
          <a:p>
            <a:pPr algn="ctr">
              <a:lnSpc>
                <a:spcPts val="2834"/>
              </a:lnSpc>
              <a:spcBef>
                <a:spcPct val="0"/>
              </a:spcBef>
            </a:pPr>
            <a:r>
              <a:rPr lang="en-US" sz="2024">
                <a:solidFill>
                  <a:srgbClr val="000000"/>
                </a:solidFill>
                <a:latin typeface="Coco Gothic"/>
                <a:ea typeface="Coco Gothic"/>
                <a:cs typeface="Coco Gothic"/>
                <a:sym typeface="Coco Gothic"/>
              </a:rPr>
              <a:t>Hoje, são uma CONSTANTE NO IMAGINÁRIO POPULAR. Na ficção, nas lendas urbanas, nas benzedeiras, nas curandeiras e... aqui mesmo, em nossa Ilha da Magia! </a:t>
            </a:r>
          </a:p>
        </p:txBody>
      </p:sp>
    </p:spTree>
  </p:cSld>
  <p:clrMapOvr>
    <a:masterClrMapping/>
  </p:clrMapOvr>
  <p:transition spd="fast">
    <p:cover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>
            <a:videoFile r:link="rId3"/>
          </p:nvPr>
        </p:nvPicPr>
        <p:blipFill>
          <a:blip r:embed="rId2"/>
          <a:stretch>
            <a:fillRect/>
          </a:stretch>
        </p:blipFill>
        <p:spPr>
          <a:xfrm rot="0">
            <a:off x="2666046" y="2194213"/>
            <a:ext cx="13993762" cy="7865346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222975" y="88117"/>
            <a:ext cx="10049810" cy="1897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8"/>
              </a:lnSpc>
            </a:pPr>
            <a:r>
              <a:rPr lang="en-US" sz="2184" b="true">
                <a:solidFill>
                  <a:srgbClr val="000000"/>
                </a:solidFill>
                <a:latin typeface="TT Interphases Mono Bold"/>
                <a:ea typeface="TT Interphases Mono Bold"/>
                <a:cs typeface="TT Interphases Mono Bold"/>
                <a:sym typeface="TT Interphases Mono Bold"/>
              </a:rPr>
              <a:t>O documentário feito por Elizabeth Sankey trata da construção histórica das mulheres ro</a:t>
            </a:r>
            <a:r>
              <a:rPr lang="en-US" b="true" sz="2184">
                <a:solidFill>
                  <a:srgbClr val="000000"/>
                </a:solidFill>
                <a:latin typeface="TT Interphases Mono Bold"/>
                <a:ea typeface="TT Interphases Mono Bold"/>
                <a:cs typeface="TT Interphases Mono Bold"/>
                <a:sym typeface="TT Interphases Mono Bold"/>
              </a:rPr>
              <a:t>tuladas como bruxas, que eram, muitas vezes, vítimas de estigmas sociais, relacionando isso com a depressão pós-parto, a partir de sua experiência pessoal.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37061" y="796649"/>
            <a:ext cx="5785914" cy="68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5600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RECOMENDAÇÃO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103319"/>
            <a:ext cx="1422121" cy="8229600"/>
            <a:chOff x="0" y="0"/>
            <a:chExt cx="1896161" cy="1097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96110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1896110">
                  <a:moveTo>
                    <a:pt x="0" y="0"/>
                  </a:moveTo>
                  <a:lnTo>
                    <a:pt x="1896110" y="0"/>
                  </a:lnTo>
                  <a:lnTo>
                    <a:pt x="189611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5083" t="0" r="-115086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450821" y="1030991"/>
            <a:ext cx="1871491" cy="2553205"/>
          </a:xfrm>
          <a:custGeom>
            <a:avLst/>
            <a:gdLst/>
            <a:ahLst/>
            <a:cxnLst/>
            <a:rect r="r" b="b" t="t" l="l"/>
            <a:pathLst>
              <a:path h="2553205" w="1871491">
                <a:moveTo>
                  <a:pt x="0" y="0"/>
                </a:moveTo>
                <a:lnTo>
                  <a:pt x="1871491" y="0"/>
                </a:lnTo>
                <a:lnTo>
                  <a:pt x="1871491" y="2553205"/>
                </a:lnTo>
                <a:lnTo>
                  <a:pt x="0" y="25532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3439530"/>
            <a:ext cx="3293612" cy="5965717"/>
          </a:xfrm>
          <a:custGeom>
            <a:avLst/>
            <a:gdLst/>
            <a:ahLst/>
            <a:cxnLst/>
            <a:rect r="r" b="b" t="t" l="l"/>
            <a:pathLst>
              <a:path h="5965717" w="3293612">
                <a:moveTo>
                  <a:pt x="0" y="0"/>
                </a:moveTo>
                <a:lnTo>
                  <a:pt x="3293612" y="0"/>
                </a:lnTo>
                <a:lnTo>
                  <a:pt x="3293612" y="5965717"/>
                </a:lnTo>
                <a:lnTo>
                  <a:pt x="0" y="596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580102" y="0"/>
            <a:ext cx="5948678" cy="6242433"/>
          </a:xfrm>
          <a:custGeom>
            <a:avLst/>
            <a:gdLst/>
            <a:ahLst/>
            <a:cxnLst/>
            <a:rect r="r" b="b" t="t" l="l"/>
            <a:pathLst>
              <a:path h="6242433" w="5948678">
                <a:moveTo>
                  <a:pt x="0" y="0"/>
                </a:moveTo>
                <a:lnTo>
                  <a:pt x="5948679" y="0"/>
                </a:lnTo>
                <a:lnTo>
                  <a:pt x="5948679" y="6242433"/>
                </a:lnTo>
                <a:lnTo>
                  <a:pt x="0" y="62424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7358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322312" y="1103319"/>
            <a:ext cx="8730540" cy="5827635"/>
          </a:xfrm>
          <a:custGeom>
            <a:avLst/>
            <a:gdLst/>
            <a:ahLst/>
            <a:cxnLst/>
            <a:rect r="r" b="b" t="t" l="l"/>
            <a:pathLst>
              <a:path h="5827635" w="8730540">
                <a:moveTo>
                  <a:pt x="0" y="0"/>
                </a:moveTo>
                <a:lnTo>
                  <a:pt x="8730540" y="0"/>
                </a:lnTo>
                <a:lnTo>
                  <a:pt x="8730540" y="5827635"/>
                </a:lnTo>
                <a:lnTo>
                  <a:pt x="0" y="582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510934" y="7947837"/>
            <a:ext cx="8839572" cy="648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053"/>
              </a:lnSpc>
            </a:pPr>
            <a:r>
              <a:rPr lang="en-US" sz="4594" spc="853">
                <a:solidFill>
                  <a:srgbClr val="30303B"/>
                </a:solidFill>
                <a:latin typeface="Vidaloka"/>
                <a:ea typeface="Vidaloka"/>
                <a:cs typeface="Vidaloka"/>
                <a:sym typeface="Vidaloka"/>
              </a:rPr>
              <a:t>OBRIGADA! PERGUNTAS?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86856" y="1028700"/>
            <a:ext cx="4548445" cy="8229600"/>
            <a:chOff x="0" y="0"/>
            <a:chExt cx="6064593" cy="1097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064631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6064631">
                  <a:moveTo>
                    <a:pt x="0" y="0"/>
                  </a:moveTo>
                  <a:lnTo>
                    <a:pt x="6064631" y="0"/>
                  </a:lnTo>
                  <a:lnTo>
                    <a:pt x="606463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14" t="0" r="-1613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344550" y="869520"/>
            <a:ext cx="2142306" cy="4952248"/>
          </a:xfrm>
          <a:custGeom>
            <a:avLst/>
            <a:gdLst/>
            <a:ahLst/>
            <a:cxnLst/>
            <a:rect r="r" b="b" t="t" l="l"/>
            <a:pathLst>
              <a:path h="4952248" w="2142306">
                <a:moveTo>
                  <a:pt x="0" y="0"/>
                </a:moveTo>
                <a:lnTo>
                  <a:pt x="2142306" y="0"/>
                </a:lnTo>
                <a:lnTo>
                  <a:pt x="2142306" y="4952247"/>
                </a:lnTo>
                <a:lnTo>
                  <a:pt x="0" y="49522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447800"/>
            <a:ext cx="5785914" cy="2472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9"/>
              </a:lnSpc>
            </a:pPr>
            <a:r>
              <a:rPr lang="en-US" sz="7632">
                <a:solidFill>
                  <a:srgbClr val="53008D"/>
                </a:solidFill>
                <a:latin typeface="Vidaloka"/>
                <a:ea typeface="Vidaloka"/>
                <a:cs typeface="Vidaloka"/>
                <a:sym typeface="Vidaloka"/>
              </a:rPr>
              <a:t>A cena: Innsbruck, 1485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4251160"/>
            <a:ext cx="6260497" cy="4668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93"/>
              </a:lnSpc>
            </a:pPr>
            <a:r>
              <a:rPr lang="en-US" sz="2209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Em 1485, o inquisidor Heinrich Institoris conduziu um julgamento em Innsbruck contra Helena Scheuberin e outras mulheres acusadas de bruxaria. O processo enfrentou forte resistência do bispo local e dos comissários episcopais, que questionaram os métodos e as acusações do inquisidor. As controvérsias processuais culminaram no colapso do tribunal e na humilhação pública de Institoris. É dessa humilhação que nasce o Malleus Maleficarum, o manual que transformaria a perseguição às bruxas em sistema jurídico.</a:t>
            </a:r>
          </a:p>
        </p:txBody>
      </p:sp>
      <p:pic>
        <p:nvPicPr>
          <p:cNvPr name="Picture 7" id="7" descr="Halloween Fire GIF by Perecz Annabella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8372056" y="5143500"/>
            <a:ext cx="41148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10790" y="4024884"/>
            <a:ext cx="6530340" cy="38100"/>
            <a:chOff x="0" y="0"/>
            <a:chExt cx="8707120" cy="50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5400" y="0"/>
              <a:ext cx="8656320" cy="50800"/>
            </a:xfrm>
            <a:custGeom>
              <a:avLst/>
              <a:gdLst/>
              <a:ahLst/>
              <a:cxnLst/>
              <a:rect r="r" b="b" t="t" l="l"/>
              <a:pathLst>
                <a:path h="50800" w="8656320">
                  <a:moveTo>
                    <a:pt x="0" y="0"/>
                  </a:moveTo>
                  <a:lnTo>
                    <a:pt x="8656320" y="0"/>
                  </a:lnTo>
                  <a:lnTo>
                    <a:pt x="865632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C5B6B0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910790" y="5186439"/>
            <a:ext cx="6530340" cy="38100"/>
            <a:chOff x="0" y="0"/>
            <a:chExt cx="8707120" cy="50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5400" y="0"/>
              <a:ext cx="8656320" cy="50800"/>
            </a:xfrm>
            <a:custGeom>
              <a:avLst/>
              <a:gdLst/>
              <a:ahLst/>
              <a:cxnLst/>
              <a:rect r="r" b="b" t="t" l="l"/>
              <a:pathLst>
                <a:path h="50800" w="8656320">
                  <a:moveTo>
                    <a:pt x="0" y="0"/>
                  </a:moveTo>
                  <a:lnTo>
                    <a:pt x="8656320" y="0"/>
                  </a:lnTo>
                  <a:lnTo>
                    <a:pt x="865632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C5B6B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910790" y="6347993"/>
            <a:ext cx="6530340" cy="38100"/>
            <a:chOff x="0" y="0"/>
            <a:chExt cx="8707120" cy="50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25400" y="0"/>
              <a:ext cx="8656320" cy="50800"/>
            </a:xfrm>
            <a:custGeom>
              <a:avLst/>
              <a:gdLst/>
              <a:ahLst/>
              <a:cxnLst/>
              <a:rect r="r" b="b" t="t" l="l"/>
              <a:pathLst>
                <a:path h="50800" w="8656320">
                  <a:moveTo>
                    <a:pt x="0" y="0"/>
                  </a:moveTo>
                  <a:lnTo>
                    <a:pt x="8656320" y="0"/>
                  </a:lnTo>
                  <a:lnTo>
                    <a:pt x="865632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C5B6B0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2037531" y="884044"/>
            <a:ext cx="4582487" cy="8374256"/>
          </a:xfrm>
          <a:custGeom>
            <a:avLst/>
            <a:gdLst/>
            <a:ahLst/>
            <a:cxnLst/>
            <a:rect r="r" b="b" t="t" l="l"/>
            <a:pathLst>
              <a:path h="8374256" w="4582487">
                <a:moveTo>
                  <a:pt x="0" y="0"/>
                </a:moveTo>
                <a:lnTo>
                  <a:pt x="4582487" y="0"/>
                </a:lnTo>
                <a:lnTo>
                  <a:pt x="4582487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-1212855" y="296225"/>
            <a:ext cx="9632029" cy="9549894"/>
            <a:chOff x="0" y="0"/>
            <a:chExt cx="6064593" cy="601287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064631" cy="6012815"/>
            </a:xfrm>
            <a:custGeom>
              <a:avLst/>
              <a:gdLst/>
              <a:ahLst/>
              <a:cxnLst/>
              <a:rect r="r" b="b" t="t" l="l"/>
              <a:pathLst>
                <a:path h="6012815" w="6064631">
                  <a:moveTo>
                    <a:pt x="0" y="0"/>
                  </a:moveTo>
                  <a:lnTo>
                    <a:pt x="6064631" y="0"/>
                  </a:lnTo>
                  <a:lnTo>
                    <a:pt x="6064631" y="6012815"/>
                  </a:lnTo>
                  <a:lnTo>
                    <a:pt x="0" y="60128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30" r="0" b="-431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8998546" y="8820036"/>
            <a:ext cx="9289454" cy="2090127"/>
          </a:xfrm>
          <a:custGeom>
            <a:avLst/>
            <a:gdLst/>
            <a:ahLst/>
            <a:cxnLst/>
            <a:rect r="r" b="b" t="t" l="l"/>
            <a:pathLst>
              <a:path h="2090127" w="9289454">
                <a:moveTo>
                  <a:pt x="0" y="0"/>
                </a:moveTo>
                <a:lnTo>
                  <a:pt x="9289454" y="0"/>
                </a:lnTo>
                <a:lnTo>
                  <a:pt x="9289454" y="2090127"/>
                </a:lnTo>
                <a:lnTo>
                  <a:pt x="0" y="20901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8510215" y="853192"/>
            <a:ext cx="9331490" cy="153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60"/>
              </a:lnSpc>
            </a:pPr>
            <a:r>
              <a:rPr lang="en-US" sz="7400">
                <a:solidFill>
                  <a:srgbClr val="C5B6B0"/>
                </a:solidFill>
                <a:latin typeface="Vidaloka"/>
                <a:ea typeface="Vidaloka"/>
                <a:cs typeface="Vidaloka"/>
                <a:sym typeface="Vidaloka"/>
              </a:rPr>
              <a:t>O Tipo Penal Compósito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419175" y="2939367"/>
            <a:ext cx="9513570" cy="733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6"/>
              </a:lnSpc>
            </a:pPr>
            <a:r>
              <a:rPr lang="en-US" b="true" sz="2366" spc="439">
                <a:solidFill>
                  <a:srgbClr val="CB6CE6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MALEFICIUM — O DANO MÁGICO CONCRETO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19175" y="4100922"/>
            <a:ext cx="9513570" cy="733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6"/>
              </a:lnSpc>
            </a:pPr>
            <a:r>
              <a:rPr lang="en-US" b="true" sz="2366" spc="439">
                <a:solidFill>
                  <a:srgbClr val="CB6CE6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HERESIA — A NEGAÇÃO DA FÉ CRISTÃ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419175" y="5262486"/>
            <a:ext cx="9513570" cy="733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6"/>
              </a:lnSpc>
            </a:pPr>
            <a:r>
              <a:rPr lang="en-US" b="true" sz="2366" spc="439">
                <a:solidFill>
                  <a:srgbClr val="CB6CE6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DEMONOLATRIA — A ADORAÇÃO DE DEMÔNIOS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419175" y="6424041"/>
            <a:ext cx="9513570" cy="733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6"/>
              </a:lnSpc>
            </a:pPr>
            <a:r>
              <a:rPr lang="en-US" b="true" sz="2366" spc="439">
                <a:solidFill>
                  <a:srgbClr val="CB6CE6"/>
                </a:solidFill>
                <a:latin typeface="Coco Gothic Bold"/>
                <a:ea typeface="Coco Gothic Bold"/>
                <a:cs typeface="Coco Gothic Bold"/>
                <a:sym typeface="Coco Gothic Bold"/>
              </a:rPr>
              <a:t>LAMIAE/STRIGAE E O PACTO COM O DIABO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766609"/>
            <a:ext cx="15163798" cy="8093677"/>
          </a:xfrm>
          <a:custGeom>
            <a:avLst/>
            <a:gdLst/>
            <a:ahLst/>
            <a:cxnLst/>
            <a:rect r="r" b="b" t="t" l="l"/>
            <a:pathLst>
              <a:path h="8093677" w="15163798">
                <a:moveTo>
                  <a:pt x="0" y="0"/>
                </a:moveTo>
                <a:lnTo>
                  <a:pt x="15163798" y="0"/>
                </a:lnTo>
                <a:lnTo>
                  <a:pt x="15163798" y="8093678"/>
                </a:lnTo>
                <a:lnTo>
                  <a:pt x="0" y="80936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380387" y="760686"/>
            <a:ext cx="4582487" cy="8497614"/>
          </a:xfrm>
          <a:custGeom>
            <a:avLst/>
            <a:gdLst/>
            <a:ahLst/>
            <a:cxnLst/>
            <a:rect r="r" b="b" t="t" l="l"/>
            <a:pathLst>
              <a:path h="8497614" w="4582487">
                <a:moveTo>
                  <a:pt x="0" y="0"/>
                </a:moveTo>
                <a:lnTo>
                  <a:pt x="4582487" y="0"/>
                </a:lnTo>
                <a:lnTo>
                  <a:pt x="4582487" y="8497614"/>
                </a:lnTo>
                <a:lnTo>
                  <a:pt x="0" y="8497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760686"/>
            <a:ext cx="3280534" cy="8497614"/>
          </a:xfrm>
          <a:custGeom>
            <a:avLst/>
            <a:gdLst/>
            <a:ahLst/>
            <a:cxnLst/>
            <a:rect r="r" b="b" t="t" l="l"/>
            <a:pathLst>
              <a:path h="8497614" w="3280534">
                <a:moveTo>
                  <a:pt x="0" y="0"/>
                </a:moveTo>
                <a:lnTo>
                  <a:pt x="3280534" y="0"/>
                </a:lnTo>
                <a:lnTo>
                  <a:pt x="3280534" y="8497614"/>
                </a:lnTo>
                <a:lnTo>
                  <a:pt x="0" y="84976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09234" y="760686"/>
            <a:ext cx="4610767" cy="8497614"/>
          </a:xfrm>
          <a:custGeom>
            <a:avLst/>
            <a:gdLst/>
            <a:ahLst/>
            <a:cxnLst/>
            <a:rect r="r" b="b" t="t" l="l"/>
            <a:pathLst>
              <a:path h="8497614" w="4610767">
                <a:moveTo>
                  <a:pt x="0" y="0"/>
                </a:moveTo>
                <a:lnTo>
                  <a:pt x="4610767" y="0"/>
                </a:lnTo>
                <a:lnTo>
                  <a:pt x="4610767" y="8497614"/>
                </a:lnTo>
                <a:lnTo>
                  <a:pt x="0" y="84976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09234" y="5691626"/>
            <a:ext cx="4610767" cy="3566674"/>
          </a:xfrm>
          <a:custGeom>
            <a:avLst/>
            <a:gdLst/>
            <a:ahLst/>
            <a:cxnLst/>
            <a:rect r="r" b="b" t="t" l="l"/>
            <a:pathLst>
              <a:path h="3566674" w="4610767">
                <a:moveTo>
                  <a:pt x="0" y="0"/>
                </a:moveTo>
                <a:lnTo>
                  <a:pt x="4610767" y="0"/>
                </a:lnTo>
                <a:lnTo>
                  <a:pt x="4610767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691626"/>
            <a:ext cx="3280534" cy="3566674"/>
          </a:xfrm>
          <a:custGeom>
            <a:avLst/>
            <a:gdLst/>
            <a:ahLst/>
            <a:cxnLst/>
            <a:rect r="r" b="b" t="t" l="l"/>
            <a:pathLst>
              <a:path h="3566674" w="3280534">
                <a:moveTo>
                  <a:pt x="0" y="0"/>
                </a:moveTo>
                <a:lnTo>
                  <a:pt x="3280534" y="0"/>
                </a:lnTo>
                <a:lnTo>
                  <a:pt x="3280534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991154" y="1199950"/>
            <a:ext cx="7498989" cy="2681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869"/>
              </a:lnSpc>
            </a:pPr>
            <a:r>
              <a:rPr lang="en-US" sz="7632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D</a:t>
            </a:r>
            <a:r>
              <a:rPr lang="en-US" sz="7632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uas visões epistemologócias em colisão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19387" y="3344247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COMISSÁRIOS DO BISPO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19387" y="7289578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PROVA MATERIAL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380387" y="7289578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FOCO NA SEXUALIDADE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65042" y="3344247"/>
            <a:ext cx="2499160" cy="60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7"/>
              </a:lnSpc>
            </a:pPr>
            <a:r>
              <a:rPr lang="en-US" sz="2696">
                <a:solidFill>
                  <a:srgbClr val="FAF0E8"/>
                </a:solidFill>
                <a:latin typeface="Coco Gothic"/>
                <a:ea typeface="Coco Gothic"/>
                <a:cs typeface="Coco Gothic"/>
                <a:sym typeface="Coco Gothic"/>
              </a:rPr>
              <a:t>INQUISIDOR INSTITORIS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91154" y="3576599"/>
            <a:ext cx="7268146" cy="5436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1"/>
              </a:lnSpc>
            </a:pPr>
          </a:p>
          <a:p>
            <a:pPr algn="just">
              <a:lnSpc>
                <a:spcPts val="3301"/>
              </a:lnSpc>
            </a:pPr>
            <a:r>
              <a:rPr lang="en-US" sz="2360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Os comissários do bispo exigiam prova material, admitiam defesa e seguiam processo regular. Institoris, por sua vez, focava na sexualidade das acusadas, eliminava garantias processuais e aplicava o procedimento inquisitorial sem restrições.</a:t>
            </a:r>
          </a:p>
          <a:p>
            <a:pPr algn="just">
              <a:lnSpc>
                <a:spcPts val="3303"/>
              </a:lnSpc>
            </a:pPr>
          </a:p>
          <a:p>
            <a:pPr algn="just">
              <a:lnSpc>
                <a:spcPts val="3303"/>
              </a:lnSpc>
            </a:pPr>
            <a:r>
              <a:rPr lang="en-US" sz="2360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O conceito de arbitrium iudicis, o arbítrio do juiz,  permitia ampla discricionariedade na avaliação das provas e na condução do processo.</a:t>
            </a:r>
          </a:p>
          <a:p>
            <a:pPr algn="just">
              <a:lnSpc>
                <a:spcPts val="3303"/>
              </a:lnSpc>
            </a:pPr>
            <a:r>
              <a:rPr lang="en-US" sz="2360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Ou seja, a absolvição ocorre porque os juízes não compartilham a definição do tipo penal.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F00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784" y="0"/>
            <a:ext cx="17695003" cy="9887083"/>
          </a:xfrm>
          <a:custGeom>
            <a:avLst/>
            <a:gdLst/>
            <a:ahLst/>
            <a:cxnLst/>
            <a:rect r="r" b="b" t="t" l="l"/>
            <a:pathLst>
              <a:path h="9887083" w="17695003">
                <a:moveTo>
                  <a:pt x="0" y="0"/>
                </a:moveTo>
                <a:lnTo>
                  <a:pt x="17695003" y="0"/>
                </a:lnTo>
                <a:lnTo>
                  <a:pt x="17695003" y="9887083"/>
                </a:lnTo>
                <a:lnTo>
                  <a:pt x="0" y="9887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cover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171" y="75565"/>
            <a:ext cx="18262829" cy="10135870"/>
          </a:xfrm>
          <a:custGeom>
            <a:avLst/>
            <a:gdLst/>
            <a:ahLst/>
            <a:cxnLst/>
            <a:rect r="r" b="b" t="t" l="l"/>
            <a:pathLst>
              <a:path h="10135870" w="18262829">
                <a:moveTo>
                  <a:pt x="0" y="0"/>
                </a:moveTo>
                <a:lnTo>
                  <a:pt x="18262829" y="0"/>
                </a:lnTo>
                <a:lnTo>
                  <a:pt x="18262829" y="10135870"/>
                </a:lnTo>
                <a:lnTo>
                  <a:pt x="0" y="101358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cover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F00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380387" y="884044"/>
            <a:ext cx="4582487" cy="8374256"/>
          </a:xfrm>
          <a:custGeom>
            <a:avLst/>
            <a:gdLst/>
            <a:ahLst/>
            <a:cxnLst/>
            <a:rect r="r" b="b" t="t" l="l"/>
            <a:pathLst>
              <a:path h="8374256" w="4582487">
                <a:moveTo>
                  <a:pt x="0" y="0"/>
                </a:moveTo>
                <a:lnTo>
                  <a:pt x="4582487" y="0"/>
                </a:lnTo>
                <a:lnTo>
                  <a:pt x="4582487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371556" y="1028700"/>
            <a:ext cx="4548445" cy="8229600"/>
            <a:chOff x="0" y="0"/>
            <a:chExt cx="6064593" cy="1097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064631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6064631">
                  <a:moveTo>
                    <a:pt x="0" y="0"/>
                  </a:moveTo>
                  <a:lnTo>
                    <a:pt x="6064631" y="0"/>
                  </a:lnTo>
                  <a:lnTo>
                    <a:pt x="606463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614" t="0" r="-1613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5691626"/>
            <a:ext cx="2142306" cy="3566674"/>
          </a:xfrm>
          <a:custGeom>
            <a:avLst/>
            <a:gdLst/>
            <a:ahLst/>
            <a:cxnLst/>
            <a:rect r="r" b="b" t="t" l="l"/>
            <a:pathLst>
              <a:path h="3566674" w="2142306">
                <a:moveTo>
                  <a:pt x="0" y="0"/>
                </a:moveTo>
                <a:lnTo>
                  <a:pt x="2142306" y="0"/>
                </a:lnTo>
                <a:lnTo>
                  <a:pt x="2142306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171006" y="5691626"/>
            <a:ext cx="5748995" cy="3566674"/>
          </a:xfrm>
          <a:custGeom>
            <a:avLst/>
            <a:gdLst/>
            <a:ahLst/>
            <a:cxnLst/>
            <a:rect r="r" b="b" t="t" l="l"/>
            <a:pathLst>
              <a:path h="3566674" w="5748995">
                <a:moveTo>
                  <a:pt x="0" y="0"/>
                </a:moveTo>
                <a:lnTo>
                  <a:pt x="5748995" y="0"/>
                </a:lnTo>
                <a:lnTo>
                  <a:pt x="5748995" y="3566674"/>
                </a:lnTo>
                <a:lnTo>
                  <a:pt x="0" y="35666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249387" y="1447800"/>
            <a:ext cx="5785914" cy="2472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869"/>
              </a:lnSpc>
            </a:pPr>
            <a:r>
              <a:rPr lang="en-US" sz="7632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Maria Gonçalves</a:t>
            </a:r>
          </a:p>
          <a:p>
            <a:pPr algn="r">
              <a:lnSpc>
                <a:spcPts val="6869"/>
              </a:lnSpc>
            </a:pPr>
            <a:r>
              <a:rPr lang="en-US" sz="7632">
                <a:solidFill>
                  <a:srgbClr val="CB6CE6"/>
                </a:solidFill>
                <a:latin typeface="Vidaloka"/>
                <a:ea typeface="Vidaloka"/>
                <a:cs typeface="Vidaloka"/>
                <a:sym typeface="Vidaloka"/>
              </a:rPr>
              <a:t>Cajada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74813" y="4232110"/>
            <a:ext cx="6260497" cy="4597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40"/>
              </a:lnSpc>
            </a:pPr>
            <a:r>
              <a:rPr lang="en-US" sz="238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Conhecida como "Arde-lhe-o-Rabo", Maria Gonçalves Cajada tornou-se uma das figuras mais emblemáticas da Visitação do Santo Ofício à Bahia em 1591. Natural de Lisboa, estabeleceu-se em Salvador onde ganhou fama como curandeira e feiticeira. Seu processo, registrado nos autos da Inquisição de Lisboa sob o número 10748, revela a complexa teia de acusações que entrelaçavam práticas mágicas, sexualidade e transgressão social na colônia portuguesa.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250469" y="884044"/>
            <a:ext cx="1008831" cy="8374256"/>
          </a:xfrm>
          <a:custGeom>
            <a:avLst/>
            <a:gdLst/>
            <a:ahLst/>
            <a:cxnLst/>
            <a:rect r="r" b="b" t="t" l="l"/>
            <a:pathLst>
              <a:path h="8374256" w="1008831">
                <a:moveTo>
                  <a:pt x="0" y="0"/>
                </a:moveTo>
                <a:lnTo>
                  <a:pt x="1008831" y="0"/>
                </a:lnTo>
                <a:lnTo>
                  <a:pt x="1008831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84044"/>
            <a:ext cx="15221769" cy="8374256"/>
          </a:xfrm>
          <a:custGeom>
            <a:avLst/>
            <a:gdLst/>
            <a:ahLst/>
            <a:cxnLst/>
            <a:rect r="r" b="b" t="t" l="l"/>
            <a:pathLst>
              <a:path h="8374256" w="15221769">
                <a:moveTo>
                  <a:pt x="0" y="0"/>
                </a:moveTo>
                <a:lnTo>
                  <a:pt x="15221769" y="0"/>
                </a:lnTo>
                <a:lnTo>
                  <a:pt x="15221769" y="8374256"/>
                </a:lnTo>
                <a:lnTo>
                  <a:pt x="0" y="83742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5143500"/>
            <a:ext cx="15221769" cy="4114800"/>
            <a:chOff x="0" y="0"/>
            <a:chExt cx="20295692" cy="548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295743" cy="5486400"/>
            </a:xfrm>
            <a:custGeom>
              <a:avLst/>
              <a:gdLst/>
              <a:ahLst/>
              <a:cxnLst/>
              <a:rect r="r" b="b" t="t" l="l"/>
              <a:pathLst>
                <a:path h="5486400" w="20295743">
                  <a:moveTo>
                    <a:pt x="0" y="0"/>
                  </a:moveTo>
                  <a:lnTo>
                    <a:pt x="20295743" y="0"/>
                  </a:lnTo>
                  <a:lnTo>
                    <a:pt x="20295743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5429" r="0" b="-55429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028700" y="4998834"/>
            <a:ext cx="3573656" cy="4259466"/>
          </a:xfrm>
          <a:custGeom>
            <a:avLst/>
            <a:gdLst/>
            <a:ahLst/>
            <a:cxnLst/>
            <a:rect r="r" b="b" t="t" l="l"/>
            <a:pathLst>
              <a:path h="4259466" w="3573656">
                <a:moveTo>
                  <a:pt x="0" y="0"/>
                </a:moveTo>
                <a:lnTo>
                  <a:pt x="3573656" y="0"/>
                </a:lnTo>
                <a:lnTo>
                  <a:pt x="3573656" y="4259466"/>
                </a:lnTo>
                <a:lnTo>
                  <a:pt x="0" y="42594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12632" y="2876719"/>
            <a:ext cx="5785914" cy="2028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50"/>
              </a:lnSpc>
            </a:pPr>
            <a:r>
              <a:rPr lang="en-US" sz="8500">
                <a:solidFill>
                  <a:srgbClr val="53008D"/>
                </a:solidFill>
                <a:latin typeface="Vidaloka"/>
                <a:ea typeface="Vidaloka"/>
                <a:cs typeface="Vidaloka"/>
                <a:sym typeface="Vidaloka"/>
              </a:rPr>
              <a:t>O que dizem os arquivos?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93562" y="1520765"/>
            <a:ext cx="8491042" cy="3478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5"/>
              </a:lnSpc>
            </a:pPr>
            <a:r>
              <a:rPr lang="en-US" sz="2774">
                <a:solidFill>
                  <a:srgbClr val="30303B"/>
                </a:solidFill>
                <a:latin typeface="Open Sans"/>
                <a:ea typeface="Open Sans"/>
                <a:cs typeface="Open Sans"/>
                <a:sym typeface="Open Sans"/>
              </a:rPr>
              <a:t>"Parece que tudo são embustes e enganos as culpas desta ré" — As testemunhas descrevem Maria Gonçalves como mulher de "má fama" e "língua solta". Os autos registram acusações de malefício, pacto diabólico e práticas de cura ilícitas. "Se o bispo tinha mitra também ela tinha mitra..." (ANTT, Processo 10748)</a:t>
            </a:r>
          </a:p>
        </p:txBody>
      </p:sp>
    </p:spTree>
  </p:cSld>
  <p:clrMapOvr>
    <a:masterClrMapping/>
  </p:clrMapOvr>
  <p:transition spd="fast">
    <p:cover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DAHGGHp6FIU</dc:identifier>
  <dcterms:modified xsi:type="dcterms:W3CDTF">2011-08-01T06:04:30Z</dcterms:modified>
  <cp:revision>1</cp:revision>
  <dc:title>Malleus Maleficarum Construção Jurídico-Penal da Bruxaria.pptx</dc:title>
</cp:coreProperties>
</file>