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6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9753600" cy="7315200"/>
  <p:notesSz cx="6858000" cy="9144000"/>
  <p:embeddedFontLst>
    <p:embeddedFont>
      <p:font typeface="Monument" charset="1" panose="00000300000000000000"/>
      <p:regular r:id="rId19"/>
    </p:embeddedFont>
    <p:embeddedFont>
      <p:font typeface="Handy Casual" charset="1" panose="00000500000000000000"/>
      <p:regular r:id="rId20"/>
    </p:embeddedFont>
    <p:embeddedFont>
      <p:font typeface="Calibri (MS)" charset="1" panose="020F0502020204030204"/>
      <p:regular r:id="rId21"/>
    </p:embeddedFont>
    <p:embeddedFont>
      <p:font typeface="Calibri (MS) Bold" charset="1" panose="020F0702030404030204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notesMasters/notesMaster1.xml" Type="http://schemas.openxmlformats.org/officeDocument/2006/relationships/notesMaster"/><Relationship Id="rId17" Target="theme/theme2.xml" Type="http://schemas.openxmlformats.org/officeDocument/2006/relationships/theme"/><Relationship Id="rId18" Target="notesSlides/notesSlide1.xml" Type="http://schemas.openxmlformats.org/officeDocument/2006/relationships/notes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18.pn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Relationship Id="rId4" Target="../media/image1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68702" y="215897"/>
            <a:ext cx="8553378" cy="7099303"/>
          </a:xfrm>
          <a:custGeom>
            <a:avLst/>
            <a:gdLst/>
            <a:ahLst/>
            <a:cxnLst/>
            <a:rect r="r" b="b" t="t" l="l"/>
            <a:pathLst>
              <a:path h="7099303" w="8553378">
                <a:moveTo>
                  <a:pt x="0" y="0"/>
                </a:moveTo>
                <a:lnTo>
                  <a:pt x="8553378" y="0"/>
                </a:lnTo>
                <a:lnTo>
                  <a:pt x="8553378" y="7099303"/>
                </a:lnTo>
                <a:lnTo>
                  <a:pt x="0" y="70993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69652" y="1521810"/>
            <a:ext cx="8814296" cy="1751841"/>
          </a:xfrm>
          <a:custGeom>
            <a:avLst/>
            <a:gdLst/>
            <a:ahLst/>
            <a:cxnLst/>
            <a:rect r="r" b="b" t="t" l="l"/>
            <a:pathLst>
              <a:path h="1751841" w="8814296">
                <a:moveTo>
                  <a:pt x="0" y="0"/>
                </a:moveTo>
                <a:lnTo>
                  <a:pt x="8814296" y="0"/>
                </a:lnTo>
                <a:lnTo>
                  <a:pt x="8814296" y="1751841"/>
                </a:lnTo>
                <a:lnTo>
                  <a:pt x="0" y="17518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694768" y="3467994"/>
            <a:ext cx="6364064" cy="2188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5"/>
              </a:lnSpc>
            </a:pPr>
          </a:p>
          <a:p>
            <a:pPr algn="ctr">
              <a:lnSpc>
                <a:spcPts val="2855"/>
              </a:lnSpc>
            </a:pPr>
            <a:r>
              <a:rPr lang="en-US" sz="2799">
                <a:solidFill>
                  <a:srgbClr val="262262"/>
                </a:solidFill>
                <a:latin typeface="Monument"/>
                <a:ea typeface="Monument"/>
                <a:cs typeface="Monument"/>
                <a:sym typeface="Monument"/>
              </a:rPr>
              <a:t>Marianne, Her </a:t>
            </a:r>
            <a:r>
              <a:rPr lang="en-US" sz="2799">
                <a:solidFill>
                  <a:srgbClr val="262262"/>
                </a:solidFill>
                <a:latin typeface="Monument"/>
                <a:ea typeface="Monument"/>
                <a:cs typeface="Monument"/>
                <a:sym typeface="Monument"/>
              </a:rPr>
              <a:t>Brazilian Sister and the Transnational Allegory of the State</a:t>
            </a:r>
          </a:p>
          <a:p>
            <a:pPr algn="ctr">
              <a:lnSpc>
                <a:spcPts val="2855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694768" y="5928296"/>
            <a:ext cx="6364064" cy="656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377"/>
              </a:lnSpc>
              <a:spcBef>
                <a:spcPct val="0"/>
              </a:spcBef>
            </a:pPr>
            <a:r>
              <a:rPr lang="en-US" sz="3840" spc="960">
                <a:solidFill>
                  <a:srgbClr val="262262"/>
                </a:solidFill>
                <a:latin typeface="Handy Casual"/>
                <a:ea typeface="Handy Casual"/>
                <a:cs typeface="Handy Casual"/>
                <a:sym typeface="Handy Casual"/>
              </a:rPr>
              <a:t>ANA VANZIN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087121" y="1445610"/>
            <a:ext cx="5579358" cy="13339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77"/>
              </a:lnSpc>
              <a:spcBef>
                <a:spcPct val="0"/>
              </a:spcBef>
            </a:pPr>
            <a:r>
              <a:rPr lang="en-US" sz="3840" spc="960">
                <a:solidFill>
                  <a:srgbClr val="262262"/>
                </a:solidFill>
                <a:latin typeface="Handy Casual"/>
                <a:ea typeface="Handy Casual"/>
                <a:cs typeface="Handy Casual"/>
                <a:sym typeface="Handy Casual"/>
              </a:rPr>
              <a:t>THE LEGAL FICTION OF THE REPUBLIC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897705" y="4389120"/>
            <a:ext cx="2501798" cy="2926080"/>
          </a:xfrm>
          <a:custGeom>
            <a:avLst/>
            <a:gdLst/>
            <a:ahLst/>
            <a:cxnLst/>
            <a:rect r="r" b="b" t="t" l="l"/>
            <a:pathLst>
              <a:path h="2926080" w="2501798">
                <a:moveTo>
                  <a:pt x="0" y="0"/>
                </a:moveTo>
                <a:lnTo>
                  <a:pt x="2501799" y="0"/>
                </a:lnTo>
                <a:lnTo>
                  <a:pt x="250179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20815" y="3883338"/>
            <a:ext cx="2911969" cy="4400961"/>
          </a:xfrm>
          <a:custGeom>
            <a:avLst/>
            <a:gdLst/>
            <a:ahLst/>
            <a:cxnLst/>
            <a:rect r="r" b="b" t="t" l="l"/>
            <a:pathLst>
              <a:path h="4400961" w="2911969">
                <a:moveTo>
                  <a:pt x="0" y="0"/>
                </a:moveTo>
                <a:lnTo>
                  <a:pt x="2911970" y="0"/>
                </a:lnTo>
                <a:lnTo>
                  <a:pt x="2911970" y="4400961"/>
                </a:lnTo>
                <a:lnTo>
                  <a:pt x="0" y="44009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83287" y="4389120"/>
            <a:ext cx="2942128" cy="2926080"/>
          </a:xfrm>
          <a:custGeom>
            <a:avLst/>
            <a:gdLst/>
            <a:ahLst/>
            <a:cxnLst/>
            <a:rect r="r" b="b" t="t" l="l"/>
            <a:pathLst>
              <a:path h="2926080" w="2942128">
                <a:moveTo>
                  <a:pt x="0" y="0"/>
                </a:moveTo>
                <a:lnTo>
                  <a:pt x="2942127" y="0"/>
                </a:lnTo>
                <a:lnTo>
                  <a:pt x="2942127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65760" y="645795"/>
            <a:ext cx="9022080" cy="29881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37"/>
              </a:lnSpc>
              <a:spcBef>
                <a:spcPct val="0"/>
              </a:spcBef>
            </a:pPr>
            <a:r>
              <a:rPr lang="en-US" sz="4240" spc="1060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P</a:t>
            </a:r>
            <a:r>
              <a:rPr lang="en-US" sz="4240" spc="1060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ERHAPS THE REPUBLIC WAS NEVER SCULPTED IN MARBLE.</a:t>
            </a:r>
          </a:p>
          <a:p>
            <a:pPr algn="ctr">
              <a:lnSpc>
                <a:spcPts val="5937"/>
              </a:lnSpc>
              <a:spcBef>
                <a:spcPct val="0"/>
              </a:spcBef>
            </a:pPr>
            <a:r>
              <a:rPr lang="en-US" sz="4240" spc="1060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 PERHAPS IT WAS ALWAYS WRITTEN ON SKIN.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759389"/>
            <a:ext cx="4111309" cy="9766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spc="700">
                <a:solidFill>
                  <a:srgbClr val="BF1B2C"/>
                </a:solidFill>
                <a:latin typeface="Handy Casual"/>
                <a:ea typeface="Handy Casual"/>
                <a:cs typeface="Handy Casual"/>
                <a:sym typeface="Handy Casual"/>
              </a:rPr>
              <a:t>THE LEGAL FIC</a:t>
            </a:r>
            <a:r>
              <a:rPr lang="en-US" sz="2800" spc="700">
                <a:solidFill>
                  <a:srgbClr val="BF1B2C"/>
                </a:solidFill>
                <a:latin typeface="Handy Casual"/>
                <a:ea typeface="Handy Casual"/>
                <a:cs typeface="Handy Casual"/>
                <a:sym typeface="Handy Casual"/>
              </a:rPr>
              <a:t>TION OF THE REPUBLIC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567560" y="6545580"/>
            <a:ext cx="88439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 spc="475">
                <a:solidFill>
                  <a:srgbClr val="262262"/>
                </a:solidFill>
                <a:latin typeface="Handy Casual"/>
                <a:ea typeface="Handy Casual"/>
                <a:cs typeface="Handy Casual"/>
                <a:sym typeface="Handy Casual"/>
              </a:rPr>
              <a:t>Delacr</a:t>
            </a:r>
            <a:r>
              <a:rPr lang="en-US" sz="1900" spc="475">
                <a:solidFill>
                  <a:srgbClr val="262262"/>
                </a:solidFill>
                <a:latin typeface="Handy Casual"/>
                <a:ea typeface="Handy Casual"/>
                <a:cs typeface="Handy Casual"/>
                <a:sym typeface="Handy Casual"/>
              </a:rPr>
              <a:t>oix’s Liberty Leading the People</a:t>
            </a:r>
          </a:p>
        </p:txBody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3912156" y="816539"/>
            <a:ext cx="5682123" cy="5682123"/>
            <a:chOff x="0" y="0"/>
            <a:chExt cx="6352032" cy="6352032"/>
          </a:xfrm>
        </p:grpSpPr>
        <p:sp>
          <p:nvSpPr>
            <p:cNvPr name="Freeform 5" id="5" descr="La_Liberté_guidant_le_peuple_-_Eugène_Delacroix_-_Musée_du_Louvre_Peintures_RF_129_-_après_restauration_2024.jpg"/>
            <p:cNvSpPr/>
            <p:nvPr/>
          </p:nvSpPr>
          <p:spPr>
            <a:xfrm flipH="false" flipV="false" rot="0">
              <a:off x="222504" y="221488"/>
              <a:ext cx="5907024" cy="5907024"/>
            </a:xfrm>
            <a:custGeom>
              <a:avLst/>
              <a:gdLst/>
              <a:ahLst/>
              <a:cxnLst/>
              <a:rect r="r" b="b" t="t" l="l"/>
              <a:pathLst>
                <a:path h="5907024" w="5907024">
                  <a:moveTo>
                    <a:pt x="5561203" y="5907024"/>
                  </a:moveTo>
                  <a:lnTo>
                    <a:pt x="345821" y="5907024"/>
                  </a:lnTo>
                  <a:cubicBezTo>
                    <a:pt x="154813" y="5907024"/>
                    <a:pt x="0" y="5752211"/>
                    <a:pt x="0" y="5561203"/>
                  </a:cubicBezTo>
                  <a:lnTo>
                    <a:pt x="0" y="345821"/>
                  </a:lnTo>
                  <a:cubicBezTo>
                    <a:pt x="0" y="154813"/>
                    <a:pt x="154813" y="0"/>
                    <a:pt x="345821" y="0"/>
                  </a:cubicBezTo>
                  <a:lnTo>
                    <a:pt x="5561203" y="0"/>
                  </a:lnTo>
                  <a:cubicBezTo>
                    <a:pt x="5752211" y="0"/>
                    <a:pt x="5907024" y="154813"/>
                    <a:pt x="5907024" y="345821"/>
                  </a:cubicBezTo>
                  <a:lnTo>
                    <a:pt x="5907024" y="5561203"/>
                  </a:lnTo>
                  <a:cubicBezTo>
                    <a:pt x="5907024" y="5752211"/>
                    <a:pt x="5752211" y="5907024"/>
                    <a:pt x="5561203" y="5907024"/>
                  </a:cubicBezTo>
                  <a:close/>
                </a:path>
              </a:pathLst>
            </a:custGeom>
            <a:blipFill>
              <a:blip r:embed="rId2"/>
              <a:stretch>
                <a:fillRect l="-12499" t="0" r="-12499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2032" cy="6352032"/>
            </a:xfrm>
            <a:custGeom>
              <a:avLst/>
              <a:gdLst/>
              <a:ahLst/>
              <a:cxnLst/>
              <a:rect r="r" b="b" t="t" l="l"/>
              <a:pathLst>
                <a:path h="6352032" w="6352032">
                  <a:moveTo>
                    <a:pt x="6352032" y="6352032"/>
                  </a:moveTo>
                  <a:lnTo>
                    <a:pt x="0" y="6352032"/>
                  </a:lnTo>
                  <a:lnTo>
                    <a:pt x="0" y="0"/>
                  </a:lnTo>
                  <a:lnTo>
                    <a:pt x="6352032" y="0"/>
                  </a:lnTo>
                  <a:lnTo>
                    <a:pt x="6352032" y="6352032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301855" y="1721214"/>
            <a:ext cx="3507599" cy="4862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28"/>
              </a:lnSpc>
            </a:pPr>
          </a:p>
          <a:p>
            <a:pPr algn="ctr">
              <a:lnSpc>
                <a:spcPts val="2928"/>
              </a:lnSpc>
            </a:pPr>
            <a:r>
              <a:rPr lang="en-US" sz="2092">
                <a:solidFill>
                  <a:srgbClr val="3871C1"/>
                </a:solidFill>
                <a:latin typeface="Calibri (MS)"/>
                <a:ea typeface="Calibri (MS)"/>
                <a:cs typeface="Calibri (MS)"/>
                <a:sym typeface="Calibri (MS)"/>
              </a:rPr>
              <a:t> In Delacroix’s composition, the female figure represents </a:t>
            </a:r>
            <a:r>
              <a:rPr lang="en-US" b="true" sz="2092">
                <a:solidFill>
                  <a:srgbClr val="3871C1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an allegorized abstraction </a:t>
            </a:r>
            <a:r>
              <a:rPr lang="en-US" sz="2092">
                <a:solidFill>
                  <a:srgbClr val="3871C1"/>
                </a:solidFill>
                <a:latin typeface="Calibri (MS)"/>
                <a:ea typeface="Calibri (MS)"/>
                <a:cs typeface="Calibri (MS)"/>
                <a:sym typeface="Calibri (MS)"/>
              </a:rPr>
              <a:t>of the Republic itself.</a:t>
            </a:r>
          </a:p>
          <a:p>
            <a:pPr algn="ctr">
              <a:lnSpc>
                <a:spcPts val="2928"/>
              </a:lnSpc>
            </a:pPr>
          </a:p>
          <a:p>
            <a:pPr algn="ctr">
              <a:lnSpc>
                <a:spcPts val="2928"/>
              </a:lnSpc>
            </a:pPr>
            <a:r>
              <a:rPr lang="en-US" sz="2092">
                <a:solidFill>
                  <a:srgbClr val="3871C1"/>
                </a:solidFill>
                <a:latin typeface="Calibri (MS)"/>
                <a:ea typeface="Calibri (MS)"/>
                <a:cs typeface="Calibri (MS)"/>
                <a:sym typeface="Calibri (MS)"/>
              </a:rPr>
              <a:t> Marianne, leading the people, exemplifies how the modern State renders its authority legible through a </a:t>
            </a:r>
            <a:r>
              <a:rPr lang="en-US" b="true" sz="2092">
                <a:solidFill>
                  <a:srgbClr val="3871C1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gendered and idealized body </a:t>
            </a:r>
            <a:r>
              <a:rPr lang="en-US" sz="2092">
                <a:solidFill>
                  <a:srgbClr val="3871C1"/>
                </a:solidFill>
                <a:latin typeface="Calibri (MS)"/>
                <a:ea typeface="Calibri (MS)"/>
                <a:cs typeface="Calibri (MS)"/>
                <a:sym typeface="Calibri (MS)"/>
              </a:rPr>
              <a:t>— a juridical fiction mobilized to naturalize the aesthetic of sovereignty.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 descr="Screenshot 2025-04-11 at 15.21.24.png"/>
          <p:cNvSpPr/>
          <p:nvPr/>
        </p:nvSpPr>
        <p:spPr>
          <a:xfrm flipH="false" flipV="false" rot="0">
            <a:off x="592739" y="1264799"/>
            <a:ext cx="8568123" cy="5950589"/>
          </a:xfrm>
          <a:custGeom>
            <a:avLst/>
            <a:gdLst/>
            <a:ahLst/>
            <a:cxnLst/>
            <a:rect r="r" b="b" t="t" l="l"/>
            <a:pathLst>
              <a:path h="5950589" w="8568123">
                <a:moveTo>
                  <a:pt x="0" y="0"/>
                </a:moveTo>
                <a:lnTo>
                  <a:pt x="8568122" y="0"/>
                </a:lnTo>
                <a:lnTo>
                  <a:pt x="8568122" y="5950589"/>
                </a:lnTo>
                <a:lnTo>
                  <a:pt x="0" y="59505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3336" y="101829"/>
            <a:ext cx="9156194" cy="1162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77"/>
              </a:lnSpc>
              <a:spcBef>
                <a:spcPct val="0"/>
              </a:spcBef>
            </a:pPr>
            <a:r>
              <a:rPr lang="en-US" sz="3340" spc="835">
                <a:solidFill>
                  <a:srgbClr val="BF1B2C"/>
                </a:solidFill>
                <a:latin typeface="Handy Casual"/>
                <a:ea typeface="Handy Casual"/>
                <a:cs typeface="Handy Casual"/>
                <a:sym typeface="Handy Casual"/>
              </a:rPr>
              <a:t>FROM ABSTRACTION TO CELEBRITY: BARDOT AS MARIANNE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 descr="1_Brazil_real_First_Obverse_01.jpg"/>
          <p:cNvSpPr/>
          <p:nvPr/>
        </p:nvSpPr>
        <p:spPr>
          <a:xfrm flipH="false" flipV="false" rot="0">
            <a:off x="731520" y="2568912"/>
            <a:ext cx="4803037" cy="2177377"/>
          </a:xfrm>
          <a:custGeom>
            <a:avLst/>
            <a:gdLst/>
            <a:ahLst/>
            <a:cxnLst/>
            <a:rect r="r" b="b" t="t" l="l"/>
            <a:pathLst>
              <a:path h="2177377" w="4803037">
                <a:moveTo>
                  <a:pt x="0" y="0"/>
                </a:moveTo>
                <a:lnTo>
                  <a:pt x="4803037" y="0"/>
                </a:lnTo>
                <a:lnTo>
                  <a:pt x="4803037" y="2177376"/>
                </a:lnTo>
                <a:lnTo>
                  <a:pt x="0" y="2177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198966" y="1746684"/>
            <a:ext cx="2544351" cy="4523290"/>
          </a:xfrm>
          <a:custGeom>
            <a:avLst/>
            <a:gdLst/>
            <a:ahLst/>
            <a:cxnLst/>
            <a:rect r="r" b="b" t="t" l="l"/>
            <a:pathLst>
              <a:path h="4523290" w="2544351">
                <a:moveTo>
                  <a:pt x="0" y="0"/>
                </a:moveTo>
                <a:lnTo>
                  <a:pt x="2544350" y="0"/>
                </a:lnTo>
                <a:lnTo>
                  <a:pt x="2544350" y="4523290"/>
                </a:lnTo>
                <a:lnTo>
                  <a:pt x="0" y="45232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54346" y="807636"/>
            <a:ext cx="6782443" cy="1331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77"/>
              </a:lnSpc>
              <a:spcBef>
                <a:spcPct val="0"/>
              </a:spcBef>
            </a:pPr>
            <a:r>
              <a:rPr lang="en-US" sz="3840" spc="960">
                <a:solidFill>
                  <a:srgbClr val="262262"/>
                </a:solidFill>
                <a:latin typeface="Handy Casual"/>
                <a:ea typeface="Handy Casual"/>
                <a:cs typeface="Handy Casual"/>
                <a:sym typeface="Handy Casual"/>
              </a:rPr>
              <a:t>WHO'S THAT WOMAN ON OUR MONEY?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34617" y="5136813"/>
            <a:ext cx="5021901" cy="8659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5"/>
              </a:lnSpc>
              <a:spcBef>
                <a:spcPct val="0"/>
              </a:spcBef>
            </a:pPr>
            <a:r>
              <a:rPr lang="en-US" sz="1813">
                <a:solidFill>
                  <a:srgbClr val="262262"/>
                </a:solidFill>
                <a:latin typeface="Calibri (MS)"/>
                <a:ea typeface="Calibri (MS)"/>
                <a:cs typeface="Calibri (MS)"/>
                <a:sym typeface="Calibri (MS)"/>
              </a:rPr>
              <a:t>In Brazil, Marianne's sister: the allegorical Republic drawn from Villares’s 1919 bust. </a:t>
            </a:r>
          </a:p>
          <a:p>
            <a:pPr algn="ctr">
              <a:lnSpc>
                <a:spcPts val="2175"/>
              </a:lnSpc>
              <a:spcBef>
                <a:spcPct val="0"/>
              </a:spcBef>
            </a:pPr>
            <a:r>
              <a:rPr lang="en-US" sz="1813">
                <a:solidFill>
                  <a:srgbClr val="262262"/>
                </a:solidFill>
                <a:latin typeface="Calibri (MS)"/>
                <a:ea typeface="Calibri (MS)"/>
                <a:cs typeface="Calibri (MS)"/>
                <a:sym typeface="Calibri (MS)"/>
              </a:rPr>
              <a:t>She circulates on banknotes.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 descr="stamp_protest_converted.png"/>
          <p:cNvSpPr/>
          <p:nvPr/>
        </p:nvSpPr>
        <p:spPr>
          <a:xfrm flipH="false" flipV="false" rot="0">
            <a:off x="2856233" y="2572999"/>
            <a:ext cx="6339840" cy="4742201"/>
          </a:xfrm>
          <a:custGeom>
            <a:avLst/>
            <a:gdLst/>
            <a:ahLst/>
            <a:cxnLst/>
            <a:rect r="r" b="b" t="t" l="l"/>
            <a:pathLst>
              <a:path h="4742201" w="6339840">
                <a:moveTo>
                  <a:pt x="0" y="0"/>
                </a:moveTo>
                <a:lnTo>
                  <a:pt x="6339840" y="0"/>
                </a:lnTo>
                <a:lnTo>
                  <a:pt x="6339840" y="4742201"/>
                </a:lnTo>
                <a:lnTo>
                  <a:pt x="0" y="47422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73250" y="4304412"/>
            <a:ext cx="4349882" cy="2609929"/>
          </a:xfrm>
          <a:custGeom>
            <a:avLst/>
            <a:gdLst/>
            <a:ahLst/>
            <a:cxnLst/>
            <a:rect r="r" b="b" t="t" l="l"/>
            <a:pathLst>
              <a:path h="2609929" w="4349882">
                <a:moveTo>
                  <a:pt x="0" y="0"/>
                </a:moveTo>
                <a:lnTo>
                  <a:pt x="4349882" y="0"/>
                </a:lnTo>
                <a:lnTo>
                  <a:pt x="4349882" y="2609929"/>
                </a:lnTo>
                <a:lnTo>
                  <a:pt x="0" y="26099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73250" y="1892583"/>
            <a:ext cx="4349882" cy="2474042"/>
          </a:xfrm>
          <a:custGeom>
            <a:avLst/>
            <a:gdLst/>
            <a:ahLst/>
            <a:cxnLst/>
            <a:rect r="r" b="b" t="t" l="l"/>
            <a:pathLst>
              <a:path h="2474042" w="4349882">
                <a:moveTo>
                  <a:pt x="0" y="0"/>
                </a:moveTo>
                <a:lnTo>
                  <a:pt x="4349882" y="0"/>
                </a:lnTo>
                <a:lnTo>
                  <a:pt x="4349882" y="2474042"/>
                </a:lnTo>
                <a:lnTo>
                  <a:pt x="0" y="24740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0" y="898500"/>
            <a:ext cx="9753600" cy="1365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39"/>
              </a:lnSpc>
              <a:spcBef>
                <a:spcPct val="0"/>
              </a:spcBef>
            </a:pPr>
            <a:r>
              <a:rPr lang="en-US" sz="2866">
                <a:solidFill>
                  <a:srgbClr val="262262"/>
                </a:solidFill>
                <a:latin typeface="Calibri (MS)"/>
                <a:ea typeface="Calibri (MS)"/>
                <a:cs typeface="Calibri (MS)"/>
                <a:sym typeface="Calibri (MS)"/>
              </a:rPr>
              <a:t>In 2013, Inna Shevchenko re-performed Marianne — not as symbol, but as protest.</a:t>
            </a:r>
          </a:p>
          <a:p>
            <a:pPr algn="ctr">
              <a:lnSpc>
                <a:spcPts val="3439"/>
              </a:lnSpc>
              <a:spcBef>
                <a:spcPct val="0"/>
              </a:spcBef>
            </a:pPr>
            <a:r>
              <a:rPr lang="en-US" sz="2866">
                <a:solidFill>
                  <a:srgbClr val="262262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38729" y="397582"/>
            <a:ext cx="7076141" cy="427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spc="625">
                <a:solidFill>
                  <a:srgbClr val="262262"/>
                </a:solidFill>
                <a:latin typeface="Handy Casual"/>
                <a:ea typeface="Handy Casual"/>
                <a:cs typeface="Handy Casual"/>
                <a:sym typeface="Handy Casual"/>
              </a:rPr>
              <a:t>FEMEN: WHEN FIC</a:t>
            </a:r>
            <a:r>
              <a:rPr lang="en-US" sz="2500" spc="625">
                <a:solidFill>
                  <a:srgbClr val="262262"/>
                </a:solidFill>
                <a:latin typeface="Handy Casual"/>
                <a:ea typeface="Handy Casual"/>
                <a:cs typeface="Handy Casual"/>
                <a:sym typeface="Handy Casual"/>
              </a:rPr>
              <a:t>TION WALKS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34639" y="622272"/>
            <a:ext cx="9284321" cy="5682645"/>
          </a:xfrm>
          <a:custGeom>
            <a:avLst/>
            <a:gdLst/>
            <a:ahLst/>
            <a:cxnLst/>
            <a:rect r="r" b="b" t="t" l="l"/>
            <a:pathLst>
              <a:path h="5682645" w="9284321">
                <a:moveTo>
                  <a:pt x="0" y="0"/>
                </a:moveTo>
                <a:lnTo>
                  <a:pt x="9284322" y="0"/>
                </a:lnTo>
                <a:lnTo>
                  <a:pt x="9284322" y="5682644"/>
                </a:lnTo>
                <a:lnTo>
                  <a:pt x="0" y="56826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34639" y="6412494"/>
            <a:ext cx="9168689" cy="753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68"/>
              </a:lnSpc>
            </a:pPr>
            <a:r>
              <a:rPr lang="en-US" sz="2191" spc="547">
                <a:solidFill>
                  <a:srgbClr val="262262"/>
                </a:solidFill>
                <a:latin typeface="Handy Casual"/>
                <a:ea typeface="Handy Casual"/>
                <a:cs typeface="Handy Casual"/>
                <a:sym typeface="Handy Casual"/>
              </a:rPr>
              <a:t>THE SAME </a:t>
            </a:r>
            <a:r>
              <a:rPr lang="en-US" sz="2191" spc="547">
                <a:solidFill>
                  <a:srgbClr val="262262"/>
                </a:solidFill>
                <a:latin typeface="Handy Casual"/>
                <a:ea typeface="Handy Casual"/>
                <a:cs typeface="Handy Casual"/>
                <a:sym typeface="Handy Casual"/>
              </a:rPr>
              <a:t>BODY ONCE ARRESTED FOR BECOMING MARIANNE WAS LATER CHOSEN TO PRINTED AS HER ON A NATIONAL STAMP.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6090" y="249600"/>
            <a:ext cx="9279356" cy="15305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81"/>
              </a:lnSpc>
            </a:pPr>
            <a:r>
              <a:rPr lang="en-US" sz="4415" spc="1103">
                <a:solidFill>
                  <a:srgbClr val="262262"/>
                </a:solidFill>
                <a:latin typeface="Handy Casual"/>
                <a:ea typeface="Handy Casual"/>
                <a:cs typeface="Handy Casual"/>
                <a:sym typeface="Handy Casual"/>
              </a:rPr>
              <a:t>BRI</a:t>
            </a:r>
            <a:r>
              <a:rPr lang="en-US" sz="4415" spc="1103">
                <a:solidFill>
                  <a:srgbClr val="262262"/>
                </a:solidFill>
                <a:latin typeface="Handy Casual"/>
                <a:ea typeface="Handy Casual"/>
                <a:cs typeface="Handy Casual"/>
                <a:sym typeface="Handy Casual"/>
              </a:rPr>
              <a:t>TANNIA AND THE REVERSAL OF POWER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363171" y="1978055"/>
            <a:ext cx="7027258" cy="457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92"/>
              </a:lnSpc>
              <a:spcBef>
                <a:spcPct val="0"/>
              </a:spcBef>
            </a:pPr>
            <a:r>
              <a:rPr lang="en-US" sz="2993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Allegory cuts both ways: Britannia and Margaret Thatcher</a:t>
            </a:r>
          </a:p>
        </p:txBody>
      </p:sp>
      <p:sp>
        <p:nvSpPr>
          <p:cNvPr name="Freeform 4" id="4" descr="Screenshot 2025-04-11 at 15.19.29.png"/>
          <p:cNvSpPr/>
          <p:nvPr/>
        </p:nvSpPr>
        <p:spPr>
          <a:xfrm flipH="false" flipV="false" rot="0">
            <a:off x="2386810" y="2642759"/>
            <a:ext cx="5416070" cy="4526864"/>
          </a:xfrm>
          <a:custGeom>
            <a:avLst/>
            <a:gdLst/>
            <a:ahLst/>
            <a:cxnLst/>
            <a:rect r="r" b="b" t="t" l="l"/>
            <a:pathLst>
              <a:path h="4526864" w="5416070">
                <a:moveTo>
                  <a:pt x="0" y="0"/>
                </a:moveTo>
                <a:lnTo>
                  <a:pt x="5416070" y="0"/>
                </a:lnTo>
                <a:lnTo>
                  <a:pt x="5416070" y="4526864"/>
                </a:lnTo>
                <a:lnTo>
                  <a:pt x="0" y="45268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966050" y="470534"/>
            <a:ext cx="3821500" cy="464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spc="674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PANOFSKY’S METHOD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84392" y="1204061"/>
            <a:ext cx="8637688" cy="4190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363290" indent="-181645" lvl="1">
              <a:lnSpc>
                <a:spcPts val="2355"/>
              </a:lnSpc>
              <a:buFont typeface="Arial"/>
              <a:buChar char="•"/>
            </a:pPr>
            <a:r>
              <a:rPr lang="en-US" sz="1682" spc="420">
                <a:solidFill>
                  <a:srgbClr val="000000"/>
                </a:solidFill>
                <a:latin typeface="Monument"/>
                <a:ea typeface="Monument"/>
                <a:cs typeface="Monument"/>
                <a:sym typeface="Monument"/>
              </a:rPr>
              <a:t> The pre-iconographic level registers what we see: a classically dressed woman.</a:t>
            </a:r>
          </a:p>
          <a:p>
            <a:pPr algn="ctr" marL="363290" indent="-181645" lvl="1">
              <a:lnSpc>
                <a:spcPts val="2355"/>
              </a:lnSpc>
              <a:buFont typeface="Arial"/>
              <a:buChar char="•"/>
            </a:pPr>
            <a:r>
              <a:rPr lang="en-US" sz="1682" spc="420">
                <a:solidFill>
                  <a:srgbClr val="000000"/>
                </a:solidFill>
                <a:latin typeface="Monument"/>
                <a:ea typeface="Monument"/>
                <a:cs typeface="Monument"/>
                <a:sym typeface="Monument"/>
              </a:rPr>
              <a:t> The iconographic level decodes the symbol: this woman stands for Marianne, for República, for Britannia — for the State imagined in feminine form.</a:t>
            </a:r>
          </a:p>
          <a:p>
            <a:pPr algn="ctr" marL="363290" indent="-181645" lvl="1">
              <a:lnSpc>
                <a:spcPts val="2355"/>
              </a:lnSpc>
              <a:buFont typeface="Arial"/>
              <a:buChar char="•"/>
            </a:pPr>
            <a:r>
              <a:rPr lang="en-US" sz="1682" spc="420">
                <a:solidFill>
                  <a:srgbClr val="000000"/>
                </a:solidFill>
                <a:latin typeface="Monument"/>
                <a:ea typeface="Monument"/>
                <a:cs typeface="Monument"/>
                <a:sym typeface="Monument"/>
              </a:rPr>
              <a:t> The iconological level, we uncover the political operation: these images stabilize republican authority through a gendered aesthetic.</a:t>
            </a:r>
          </a:p>
          <a:p>
            <a:pPr algn="ctr">
              <a:lnSpc>
                <a:spcPts val="1795"/>
              </a:lnSpc>
            </a:pPr>
          </a:p>
          <a:p>
            <a:pPr algn="ctr">
              <a:lnSpc>
                <a:spcPts val="1795"/>
              </a:lnSpc>
            </a:pPr>
          </a:p>
          <a:p>
            <a:pPr algn="ctr">
              <a:lnSpc>
                <a:spcPts val="1795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834043" y="4860489"/>
            <a:ext cx="7738387" cy="21806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77"/>
              </a:lnSpc>
              <a:spcBef>
                <a:spcPct val="0"/>
              </a:spcBef>
            </a:pPr>
            <a:r>
              <a:rPr lang="en-US" sz="2483" spc="620">
                <a:solidFill>
                  <a:srgbClr val="BF1B2C"/>
                </a:solidFill>
                <a:latin typeface="Handy Casual"/>
                <a:ea typeface="Handy Casual"/>
                <a:cs typeface="Handy Casual"/>
                <a:sym typeface="Handy Casual"/>
              </a:rPr>
              <a:t>THE FEMININE FIGURE LEGITIMIZES POWER BY MAKING IT APPEAR TIMELESS, HARMONIOUS, AND VIRTUOUS. THIS IS THE LEVEL AT WHICH ALLEGORY FUNCTIONS AS ART, BUT ALSO AS A VISUAL FORM OF LAW.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 descr="brooklyn-street-art-clement-combo-femen-delacroix-marianne-Inna-Shevshenko-web-6.jpg"/>
          <p:cNvSpPr/>
          <p:nvPr/>
        </p:nvSpPr>
        <p:spPr>
          <a:xfrm flipH="false" flipV="false" rot="0">
            <a:off x="487680" y="1170432"/>
            <a:ext cx="8290560" cy="5321644"/>
          </a:xfrm>
          <a:custGeom>
            <a:avLst/>
            <a:gdLst/>
            <a:ahLst/>
            <a:cxnLst/>
            <a:rect r="r" b="b" t="t" l="l"/>
            <a:pathLst>
              <a:path h="5321644" w="8290560">
                <a:moveTo>
                  <a:pt x="0" y="0"/>
                </a:moveTo>
                <a:lnTo>
                  <a:pt x="8290560" y="0"/>
                </a:lnTo>
                <a:lnTo>
                  <a:pt x="8290560" y="5321644"/>
                </a:lnTo>
                <a:lnTo>
                  <a:pt x="0" y="53216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DAGkW5qciuA</dc:identifier>
  <dcterms:modified xsi:type="dcterms:W3CDTF">2011-08-01T06:04:30Z</dcterms:modified>
  <cp:revision>1</cp:revision>
  <dc:title> Marianne and Her Brazilian Sister and the Transnational Allegory of the State</dc:title>
</cp:coreProperties>
</file>