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x="18288000" cy="10287000"/>
  <p:notesSz cx="6858000" cy="9144000"/>
  <p:embeddedFontLst>
    <p:embeddedFont>
      <p:font typeface="Hatton Bold" charset="1" panose="00000700000000000000"/>
      <p:regular r:id="rId22"/>
    </p:embeddedFont>
    <p:embeddedFont>
      <p:font typeface="Hatton" charset="1" panose="00000500000000000000"/>
      <p:regular r:id="rId23"/>
    </p:embeddedFont>
    <p:embeddedFont>
      <p:font typeface="Red Hat Display" charset="1" panose="02010503040201060303"/>
      <p:regular r:id="rId24"/>
    </p:embeddedFont>
    <p:embeddedFont>
      <p:font typeface="Red Hat Display Italics" charset="1" panose="020105030402010D0303"/>
      <p:regular r:id="rId25"/>
    </p:embeddedFont>
    <p:embeddedFont>
      <p:font typeface="Red Hat Display Bold" charset="1" panose="02010803040201060303"/>
      <p:regular r:id="rId26"/>
    </p:embeddedFont>
    <p:embeddedFont>
      <p:font typeface="Arimo" charset="1" panose="020B0604020202020204"/>
      <p:regular r:id="rId27"/>
    </p:embeddedFont>
    <p:embeddedFont>
      <p:font typeface="Arimo Italics" charset="1" panose="020B0604020202090204"/>
      <p:regular r:id="rId28"/>
    </p:embeddedFont>
    <p:embeddedFont>
      <p:font typeface="Open Sans Extra Bold" charset="1" panose="020B0906030804020204"/>
      <p:regular r:id="rId29"/>
    </p:embeddedFont>
    <p:embeddedFont>
      <p:font typeface="Open Sans Extra Bold Italics" charset="1" panose="020B0906030804020204"/>
      <p:regular r:id="rId3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fonts/font22.fntdata" Type="http://schemas.openxmlformats.org/officeDocument/2006/relationships/font"/><Relationship Id="rId23" Target="fonts/font23.fntdata" Type="http://schemas.openxmlformats.org/officeDocument/2006/relationships/font"/><Relationship Id="rId24" Target="fonts/font24.fntdata" Type="http://schemas.openxmlformats.org/officeDocument/2006/relationships/font"/><Relationship Id="rId25" Target="fonts/font25.fntdata" Type="http://schemas.openxmlformats.org/officeDocument/2006/relationships/font"/><Relationship Id="rId26" Target="fonts/font26.fntdata" Type="http://schemas.openxmlformats.org/officeDocument/2006/relationships/font"/><Relationship Id="rId27" Target="fonts/font27.fntdata" Type="http://schemas.openxmlformats.org/officeDocument/2006/relationships/font"/><Relationship Id="rId28" Target="fonts/font28.fntdata" Type="http://schemas.openxmlformats.org/officeDocument/2006/relationships/font"/><Relationship Id="rId29" Target="fonts/font29.fntdata" Type="http://schemas.openxmlformats.org/officeDocument/2006/relationships/font"/><Relationship Id="rId3" Target="viewProps.xml" Type="http://schemas.openxmlformats.org/officeDocument/2006/relationships/viewProps"/><Relationship Id="rId30" Target="fonts/font30.fntdata" Type="http://schemas.openxmlformats.org/officeDocument/2006/relationships/font"/><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5.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6.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7.png" Type="http://schemas.openxmlformats.org/officeDocument/2006/relationships/image"/><Relationship Id="rId3" Target="../media/image18.sv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9.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7.png" Type="http://schemas.openxmlformats.org/officeDocument/2006/relationships/image"/><Relationship Id="rId3" Target="../media/image18.svg" Type="http://schemas.openxmlformats.org/officeDocument/2006/relationships/image"/><Relationship Id="rId4" Target="../media/image20.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png" Type="http://schemas.openxmlformats.org/officeDocument/2006/relationships/image"/><Relationship Id="rId3" Target="../media/image22.svg" Type="http://schemas.openxmlformats.org/officeDocument/2006/relationships/image"/><Relationship Id="rId4" Target="../media/image23.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png" Type="http://schemas.openxmlformats.org/officeDocument/2006/relationships/image"/><Relationship Id="rId4" Target="../media/image4.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6.pn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 Id="rId3" Target="https://www.google.com/search?sxsrf=APq-WBt8Lwy9CzLeue625nND9d-dTKCblA:1646250604569&amp;q=cornelia,+mother+of+the+gracchi,+pointing+to+her+children+as+her+treasures+artista&amp;stick=H4sIAAAAAAAAACWMMQoCQQxFK8FGC3shtSwMW9jsMbyAxJidDTtONMnqfTypoxafx38f_nq726Sc-p6OfnmMNQ77mYb0FF-wnNEitbzU5qFRPN6rE6lVLoId3DQmNtARGiEbEk3SwV2lhtQMofDdmyxX4wrovx7G6Iuxw_8TP-9XstSFAAAA&amp;sa=X&amp;ved=2ahUKEwjSm_yzmaj2AhVkHLkGHQASDYMQ6BMoAHoECCMQAg" TargetMode="External" Type="http://schemas.openxmlformats.org/officeDocument/2006/relationships/hyperlink"/><Relationship Id="rId4" Target="https://www.google.com/search?sxsrf=APq-WBt8Lwy9CzLeue625nND9d-dTKCblA:1646250604569&amp;q=Angelica+Kauffmann&amp;stick=H4sIAAAAAAAAAOPgE-LVT9c3NEw2LU4qTMsrUeLUz9U3MDQuSDPUks1OttIvyywuTcyJTywq0Qfi8vyibCsgnVlcsohVyDEvPTUnMzlRwTuxNC0tNzEvbwcrIwDU4xI4UwAAAA&amp;sa=X&amp;ved=2ahUKEwjSm_yzmaj2AhVkHLkGHQASDYMQmxMoAXoECCMQAw" TargetMode="External" Type="http://schemas.openxmlformats.org/officeDocument/2006/relationships/hyperlink"/></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png" Type="http://schemas.openxmlformats.org/officeDocument/2006/relationships/image"/><Relationship Id="rId3" Target="../media/image13.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4.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D2BCFA"/>
        </a:solidFill>
      </p:bgPr>
    </p:bg>
    <p:spTree>
      <p:nvGrpSpPr>
        <p:cNvPr id="1" name=""/>
        <p:cNvGrpSpPr/>
        <p:nvPr/>
      </p:nvGrpSpPr>
      <p:grpSpPr>
        <a:xfrm>
          <a:off x="0" y="0"/>
          <a:ext cx="0" cy="0"/>
          <a:chOff x="0" y="0"/>
          <a:chExt cx="0" cy="0"/>
        </a:xfrm>
      </p:grpSpPr>
      <p:sp>
        <p:nvSpPr>
          <p:cNvPr name="Freeform 2" id="2"/>
          <p:cNvSpPr/>
          <p:nvPr/>
        </p:nvSpPr>
        <p:spPr>
          <a:xfrm flipH="false" flipV="false" rot="0">
            <a:off x="8221715" y="1968338"/>
            <a:ext cx="11331481" cy="8498611"/>
          </a:xfrm>
          <a:custGeom>
            <a:avLst/>
            <a:gdLst/>
            <a:ahLst/>
            <a:cxnLst/>
            <a:rect r="r" b="b" t="t" l="l"/>
            <a:pathLst>
              <a:path h="8498611" w="11331481">
                <a:moveTo>
                  <a:pt x="0" y="0"/>
                </a:moveTo>
                <a:lnTo>
                  <a:pt x="11331481" y="0"/>
                </a:lnTo>
                <a:lnTo>
                  <a:pt x="11331481" y="8498611"/>
                </a:lnTo>
                <a:lnTo>
                  <a:pt x="0" y="8498611"/>
                </a:lnTo>
                <a:lnTo>
                  <a:pt x="0" y="0"/>
                </a:lnTo>
                <a:close/>
              </a:path>
            </a:pathLst>
          </a:custGeom>
          <a:blipFill>
            <a:blip r:embed="rId2"/>
            <a:stretch>
              <a:fillRect l="0" t="0" r="0" b="0"/>
            </a:stretch>
          </a:blipFill>
        </p:spPr>
      </p:sp>
      <p:sp>
        <p:nvSpPr>
          <p:cNvPr name="TextBox 3" id="3"/>
          <p:cNvSpPr txBox="true"/>
          <p:nvPr/>
        </p:nvSpPr>
        <p:spPr>
          <a:xfrm rot="0">
            <a:off x="755757" y="1050024"/>
            <a:ext cx="14113721" cy="5167619"/>
          </a:xfrm>
          <a:prstGeom prst="rect">
            <a:avLst/>
          </a:prstGeom>
        </p:spPr>
        <p:txBody>
          <a:bodyPr anchor="t" rtlCol="false" tIns="0" lIns="0" bIns="0" rIns="0">
            <a:spAutoFit/>
          </a:bodyPr>
          <a:lstStyle/>
          <a:p>
            <a:pPr algn="l">
              <a:lnSpc>
                <a:spcPts val="9925"/>
              </a:lnSpc>
            </a:pPr>
            <a:r>
              <a:rPr lang="en-US" sz="9925">
                <a:solidFill>
                  <a:srgbClr val="171717"/>
                </a:solidFill>
                <a:latin typeface="Hatton Bold"/>
                <a:ea typeface="Hatton Bold"/>
                <a:cs typeface="Hatton Bold"/>
                <a:sym typeface="Hatton Bold"/>
              </a:rPr>
              <a:t>Nacionalidad</a:t>
            </a:r>
            <a:r>
              <a:rPr lang="en-US" sz="9925">
                <a:solidFill>
                  <a:srgbClr val="171717"/>
                </a:solidFill>
                <a:latin typeface="Hatton Bold"/>
                <a:ea typeface="Hatton Bold"/>
                <a:cs typeface="Hatton Bold"/>
                <a:sym typeface="Hatton Bold"/>
              </a:rPr>
              <a:t>e e a condição feminina na Comunidade Internacional</a:t>
            </a:r>
          </a:p>
        </p:txBody>
      </p:sp>
      <p:sp>
        <p:nvSpPr>
          <p:cNvPr name="TextBox 4" id="4"/>
          <p:cNvSpPr txBox="true"/>
          <p:nvPr/>
        </p:nvSpPr>
        <p:spPr>
          <a:xfrm rot="0">
            <a:off x="755757" y="6112869"/>
            <a:ext cx="9453908" cy="1324997"/>
          </a:xfrm>
          <a:prstGeom prst="rect">
            <a:avLst/>
          </a:prstGeom>
        </p:spPr>
        <p:txBody>
          <a:bodyPr anchor="t" rtlCol="false" tIns="0" lIns="0" bIns="0" rIns="0">
            <a:spAutoFit/>
          </a:bodyPr>
          <a:lstStyle/>
          <a:p>
            <a:pPr algn="l">
              <a:lnSpc>
                <a:spcPts val="5193"/>
              </a:lnSpc>
            </a:pPr>
            <a:r>
              <a:rPr lang="en-US" sz="3709">
                <a:solidFill>
                  <a:srgbClr val="494257"/>
                </a:solidFill>
                <a:latin typeface="Hatton"/>
                <a:ea typeface="Hatton"/>
                <a:cs typeface="Hatton"/>
                <a:sym typeface="Hatton"/>
              </a:rPr>
              <a:t>Contração e expansão na alvorada do século XX</a:t>
            </a:r>
          </a:p>
        </p:txBody>
      </p:sp>
      <p:sp>
        <p:nvSpPr>
          <p:cNvPr name="TextBox 5" id="5"/>
          <p:cNvSpPr txBox="true"/>
          <p:nvPr/>
        </p:nvSpPr>
        <p:spPr>
          <a:xfrm rot="0">
            <a:off x="755757" y="8397817"/>
            <a:ext cx="8088328" cy="1156497"/>
          </a:xfrm>
          <a:prstGeom prst="rect">
            <a:avLst/>
          </a:prstGeom>
        </p:spPr>
        <p:txBody>
          <a:bodyPr anchor="t" rtlCol="false" tIns="0" lIns="0" bIns="0" rIns="0">
            <a:spAutoFit/>
          </a:bodyPr>
          <a:lstStyle/>
          <a:p>
            <a:pPr algn="l">
              <a:lnSpc>
                <a:spcPts val="4506"/>
              </a:lnSpc>
            </a:pPr>
            <a:r>
              <a:rPr lang="en-US" sz="3218">
                <a:solidFill>
                  <a:srgbClr val="000000"/>
                </a:solidFill>
                <a:latin typeface="Hatton"/>
                <a:ea typeface="Hatton"/>
                <a:cs typeface="Hatton"/>
                <a:sym typeface="Hatton"/>
              </a:rPr>
              <a:t>Acadêmica: Ana Vitória Vanzin Mendes</a:t>
            </a:r>
          </a:p>
          <a:p>
            <a:pPr algn="l">
              <a:lnSpc>
                <a:spcPts val="4506"/>
              </a:lnSpc>
            </a:pPr>
            <a:r>
              <a:rPr lang="en-US" sz="3218">
                <a:solidFill>
                  <a:srgbClr val="000000"/>
                </a:solidFill>
                <a:latin typeface="Hatton"/>
                <a:ea typeface="Hatton"/>
                <a:cs typeface="Hatton"/>
                <a:sym typeface="Hatton"/>
              </a:rPr>
              <a:t>Orientador: Prof. Dr. Arno Dal Ri Júnior</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F3ECFF"/>
        </a:solidFill>
      </p:bgPr>
    </p:bg>
    <p:spTree>
      <p:nvGrpSpPr>
        <p:cNvPr id="1" name=""/>
        <p:cNvGrpSpPr/>
        <p:nvPr/>
      </p:nvGrpSpPr>
      <p:grpSpPr>
        <a:xfrm>
          <a:off x="0" y="0"/>
          <a:ext cx="0" cy="0"/>
          <a:chOff x="0" y="0"/>
          <a:chExt cx="0" cy="0"/>
        </a:xfrm>
      </p:grpSpPr>
      <p:sp>
        <p:nvSpPr>
          <p:cNvPr name="Freeform 2" id="2"/>
          <p:cNvSpPr/>
          <p:nvPr/>
        </p:nvSpPr>
        <p:spPr>
          <a:xfrm flipH="false" flipV="false" rot="0">
            <a:off x="292770" y="4923446"/>
            <a:ext cx="5270545" cy="6113832"/>
          </a:xfrm>
          <a:custGeom>
            <a:avLst/>
            <a:gdLst/>
            <a:ahLst/>
            <a:cxnLst/>
            <a:rect r="r" b="b" t="t" l="l"/>
            <a:pathLst>
              <a:path h="6113832" w="5270545">
                <a:moveTo>
                  <a:pt x="0" y="0"/>
                </a:moveTo>
                <a:lnTo>
                  <a:pt x="5270545" y="0"/>
                </a:lnTo>
                <a:lnTo>
                  <a:pt x="5270545" y="6113833"/>
                </a:lnTo>
                <a:lnTo>
                  <a:pt x="0" y="6113833"/>
                </a:lnTo>
                <a:lnTo>
                  <a:pt x="0" y="0"/>
                </a:lnTo>
                <a:close/>
              </a:path>
            </a:pathLst>
          </a:custGeom>
          <a:blipFill>
            <a:blip r:embed="rId2"/>
            <a:stretch>
              <a:fillRect l="0" t="0" r="0" b="0"/>
            </a:stretch>
          </a:blipFill>
        </p:spPr>
      </p:sp>
      <p:sp>
        <p:nvSpPr>
          <p:cNvPr name="TextBox 3" id="3"/>
          <p:cNvSpPr txBox="true"/>
          <p:nvPr/>
        </p:nvSpPr>
        <p:spPr>
          <a:xfrm rot="0">
            <a:off x="5448901" y="3522054"/>
            <a:ext cx="8990283" cy="2193698"/>
          </a:xfrm>
          <a:prstGeom prst="rect">
            <a:avLst/>
          </a:prstGeom>
        </p:spPr>
        <p:txBody>
          <a:bodyPr anchor="t" rtlCol="false" tIns="0" lIns="0" bIns="0" rIns="0">
            <a:spAutoFit/>
          </a:bodyPr>
          <a:lstStyle/>
          <a:p>
            <a:pPr algn="l" marL="541683" indent="-270841" lvl="1">
              <a:lnSpc>
                <a:spcPts val="3512"/>
              </a:lnSpc>
              <a:buFont typeface="Arial"/>
              <a:buChar char="•"/>
            </a:pPr>
            <a:r>
              <a:rPr lang="en-US" sz="2508">
                <a:solidFill>
                  <a:srgbClr val="000000"/>
                </a:solidFill>
                <a:latin typeface="Arimo"/>
                <a:ea typeface="Arimo"/>
                <a:cs typeface="Arimo"/>
                <a:sym typeface="Arimo"/>
              </a:rPr>
              <a:t>O</a:t>
            </a:r>
            <a:r>
              <a:rPr lang="en-US" sz="2508">
                <a:solidFill>
                  <a:srgbClr val="000000"/>
                </a:solidFill>
                <a:latin typeface="Arimo"/>
                <a:ea typeface="Arimo"/>
                <a:cs typeface="Arimo"/>
                <a:sym typeface="Arimo"/>
              </a:rPr>
              <a:t> princípio da nacionalidade dependente a do cônjuge do sexo masculino;</a:t>
            </a:r>
          </a:p>
          <a:p>
            <a:pPr algn="l" marL="541681" indent="-270841" lvl="1">
              <a:lnSpc>
                <a:spcPts val="3512"/>
              </a:lnSpc>
              <a:buFont typeface="Arial"/>
              <a:buChar char="•"/>
            </a:pPr>
            <a:r>
              <a:rPr lang="en-US" sz="2508">
                <a:solidFill>
                  <a:srgbClr val="000000"/>
                </a:solidFill>
                <a:latin typeface="Arimo"/>
                <a:ea typeface="Arimo"/>
                <a:cs typeface="Arimo"/>
                <a:sym typeface="Arimo"/>
              </a:rPr>
              <a:t>O não reconhecimento da capacidade feminina em transferir a nacionalidade aos filhos -  redução da mulher a sua capacidade reprodutiva;</a:t>
            </a:r>
          </a:p>
        </p:txBody>
      </p:sp>
      <p:sp>
        <p:nvSpPr>
          <p:cNvPr name="TextBox 4" id="4"/>
          <p:cNvSpPr txBox="true"/>
          <p:nvPr/>
        </p:nvSpPr>
        <p:spPr>
          <a:xfrm rot="0">
            <a:off x="710311" y="1140006"/>
            <a:ext cx="17404382" cy="2018857"/>
          </a:xfrm>
          <a:prstGeom prst="rect">
            <a:avLst/>
          </a:prstGeom>
        </p:spPr>
        <p:txBody>
          <a:bodyPr anchor="t" rtlCol="false" tIns="0" lIns="0" bIns="0" rIns="0">
            <a:spAutoFit/>
          </a:bodyPr>
          <a:lstStyle/>
          <a:p>
            <a:pPr algn="l">
              <a:lnSpc>
                <a:spcPts val="7845"/>
              </a:lnSpc>
            </a:pPr>
            <a:r>
              <a:rPr lang="en-US" sz="6034">
                <a:solidFill>
                  <a:srgbClr val="171717"/>
                </a:solidFill>
                <a:latin typeface="Hatton Bold"/>
                <a:ea typeface="Hatton Bold"/>
                <a:cs typeface="Hatton Bold"/>
                <a:sym typeface="Hatton Bold"/>
              </a:rPr>
              <a:t>A</a:t>
            </a:r>
            <a:r>
              <a:rPr lang="en-US" sz="6034">
                <a:solidFill>
                  <a:srgbClr val="171717"/>
                </a:solidFill>
                <a:latin typeface="Hatton Bold"/>
                <a:ea typeface="Hatton Bold"/>
                <a:cs typeface="Hatton Bold"/>
                <a:sym typeface="Hatton Bold"/>
              </a:rPr>
              <a:t> </a:t>
            </a:r>
            <a:r>
              <a:rPr lang="en-US" sz="6034">
                <a:solidFill>
                  <a:srgbClr val="D2BCFA"/>
                </a:solidFill>
                <a:latin typeface="Hatton Bold"/>
                <a:ea typeface="Hatton Bold"/>
                <a:cs typeface="Hatton Bold"/>
                <a:sym typeface="Hatton Bold"/>
              </a:rPr>
              <a:t>CONDIÇÃO FEMININA</a:t>
            </a:r>
            <a:r>
              <a:rPr lang="en-US" sz="6034">
                <a:solidFill>
                  <a:srgbClr val="171717"/>
                </a:solidFill>
                <a:latin typeface="Hatton Bold"/>
                <a:ea typeface="Hatton Bold"/>
                <a:cs typeface="Hatton Bold"/>
                <a:sym typeface="Hatton Bold"/>
              </a:rPr>
              <a:t> E A NEGAÇÃO DO DIREITO DE NACIONALIDADE </a:t>
            </a:r>
          </a:p>
        </p:txBody>
      </p:sp>
      <p:sp>
        <p:nvSpPr>
          <p:cNvPr name="TextBox 5" id="5"/>
          <p:cNvSpPr txBox="true"/>
          <p:nvPr/>
        </p:nvSpPr>
        <p:spPr>
          <a:xfrm rot="0">
            <a:off x="9412502" y="167640"/>
            <a:ext cx="9112463" cy="283845"/>
          </a:xfrm>
          <a:prstGeom prst="rect">
            <a:avLst/>
          </a:prstGeom>
        </p:spPr>
        <p:txBody>
          <a:bodyPr anchor="t" rtlCol="false" tIns="0" lIns="0" bIns="0" rIns="0">
            <a:spAutoFit/>
          </a:bodyPr>
          <a:lstStyle/>
          <a:p>
            <a:pPr algn="l">
              <a:lnSpc>
                <a:spcPts val="2250"/>
              </a:lnSpc>
            </a:pPr>
            <a:r>
              <a:rPr lang="en-US" sz="1800" spc="197">
                <a:solidFill>
                  <a:srgbClr val="000000"/>
                </a:solidFill>
                <a:latin typeface="Red Hat Display"/>
                <a:ea typeface="Red Hat Display"/>
                <a:cs typeface="Red Hat Display"/>
                <a:sym typeface="Red Hat Display"/>
              </a:rPr>
              <a:t>Nacionalidade e a condição feminina na Comunidade Internacional</a:t>
            </a:r>
          </a:p>
        </p:txBody>
      </p:sp>
      <p:sp>
        <p:nvSpPr>
          <p:cNvPr name="AutoShape 6" id="6"/>
          <p:cNvSpPr/>
          <p:nvPr/>
        </p:nvSpPr>
        <p:spPr>
          <a:xfrm rot="0">
            <a:off x="710311" y="3158864"/>
            <a:ext cx="6492240" cy="0"/>
          </a:xfrm>
          <a:prstGeom prst="line">
            <a:avLst/>
          </a:prstGeom>
          <a:ln cap="rnd" w="47625">
            <a:solidFill>
              <a:srgbClr val="D2BCFA"/>
            </a:solidFill>
            <a:prstDash val="solid"/>
            <a:headEnd type="none" len="sm" w="sm"/>
            <a:tailEnd type="none" len="sm" w="sm"/>
          </a:ln>
        </p:spPr>
      </p:sp>
      <p:grpSp>
        <p:nvGrpSpPr>
          <p:cNvPr name="Group 7" id="7"/>
          <p:cNvGrpSpPr/>
          <p:nvPr/>
        </p:nvGrpSpPr>
        <p:grpSpPr>
          <a:xfrm rot="0">
            <a:off x="6293001" y="6299899"/>
            <a:ext cx="11092269" cy="2621563"/>
            <a:chOff x="0" y="0"/>
            <a:chExt cx="6282348" cy="1484779"/>
          </a:xfrm>
        </p:grpSpPr>
        <p:sp>
          <p:nvSpPr>
            <p:cNvPr name="Freeform 8" id="8"/>
            <p:cNvSpPr/>
            <p:nvPr/>
          </p:nvSpPr>
          <p:spPr>
            <a:xfrm flipH="false" flipV="false" rot="0">
              <a:off x="0" y="0"/>
              <a:ext cx="6282348" cy="1484779"/>
            </a:xfrm>
            <a:custGeom>
              <a:avLst/>
              <a:gdLst/>
              <a:ahLst/>
              <a:cxnLst/>
              <a:rect r="r" b="b" t="t" l="l"/>
              <a:pathLst>
                <a:path h="1484779" w="6282348">
                  <a:moveTo>
                    <a:pt x="0" y="0"/>
                  </a:moveTo>
                  <a:lnTo>
                    <a:pt x="6282348" y="0"/>
                  </a:lnTo>
                  <a:lnTo>
                    <a:pt x="6282348" y="1484779"/>
                  </a:lnTo>
                  <a:lnTo>
                    <a:pt x="0" y="1484779"/>
                  </a:lnTo>
                  <a:close/>
                </a:path>
              </a:pathLst>
            </a:custGeom>
            <a:solidFill>
              <a:srgbClr val="F5F5EF"/>
            </a:solidFill>
          </p:spPr>
        </p:sp>
      </p:grpSp>
      <p:sp>
        <p:nvSpPr>
          <p:cNvPr name="TextBox 9" id="9"/>
          <p:cNvSpPr txBox="true"/>
          <p:nvPr/>
        </p:nvSpPr>
        <p:spPr>
          <a:xfrm rot="0">
            <a:off x="6655112" y="6467650"/>
            <a:ext cx="10253068" cy="2288012"/>
          </a:xfrm>
          <a:prstGeom prst="rect">
            <a:avLst/>
          </a:prstGeom>
        </p:spPr>
        <p:txBody>
          <a:bodyPr anchor="t" rtlCol="false" tIns="0" lIns="0" bIns="0" rIns="0">
            <a:spAutoFit/>
          </a:bodyPr>
          <a:lstStyle/>
          <a:p>
            <a:pPr algn="just">
              <a:lnSpc>
                <a:spcPts val="2631"/>
              </a:lnSpc>
              <a:spcBef>
                <a:spcPct val="0"/>
              </a:spcBef>
            </a:pPr>
            <a:r>
              <a:rPr lang="en-US" sz="1879">
                <a:solidFill>
                  <a:srgbClr val="000000"/>
                </a:solidFill>
                <a:latin typeface="Red Hat Display"/>
                <a:ea typeface="Red Hat Display"/>
                <a:cs typeface="Red Hat Display"/>
                <a:sym typeface="Red Hat Display"/>
              </a:rPr>
              <a:t>"</a:t>
            </a:r>
            <a:r>
              <a:rPr lang="en-US" sz="1879">
                <a:solidFill>
                  <a:srgbClr val="000000"/>
                </a:solidFill>
                <a:latin typeface="Red Hat Display"/>
                <a:ea typeface="Red Hat Display"/>
                <a:cs typeface="Red Hat Display"/>
                <a:sym typeface="Red Hat Display"/>
              </a:rPr>
              <a:t>O princípio da nacionalidade dependente afetou as mulheres de todas as classes, embora o impacto nas mulheres diferisse de acordo com sua classe social. Tendo perdido a própria nacionalidade no casamento, as mulheres não tinham o direito de retornar ou permanecer em seu país de origem, uma vez que esses direitos são uma função da nacionalidade. Se elas moravam lá, era sem os direitos civis, políticos, econômicos e sociais ligados à nacionalidade. A falta de benefícios econômicos e sociais era especialmente grave para as mulheres pobres e da classe trabalhadora."</a:t>
            </a:r>
          </a:p>
        </p:txBody>
      </p:sp>
      <p:sp>
        <p:nvSpPr>
          <p:cNvPr name="TextBox 10" id="10"/>
          <p:cNvSpPr txBox="true"/>
          <p:nvPr/>
        </p:nvSpPr>
        <p:spPr>
          <a:xfrm rot="0">
            <a:off x="14555203" y="1572272"/>
            <a:ext cx="3198430" cy="439088"/>
          </a:xfrm>
          <a:prstGeom prst="rect">
            <a:avLst/>
          </a:prstGeom>
        </p:spPr>
        <p:txBody>
          <a:bodyPr anchor="t" rtlCol="false" tIns="0" lIns="0" bIns="0" rIns="0">
            <a:spAutoFit/>
          </a:bodyPr>
          <a:lstStyle/>
          <a:p>
            <a:pPr algn="ctr">
              <a:lnSpc>
                <a:spcPts val="3441"/>
              </a:lnSpc>
              <a:spcBef>
                <a:spcPct val="0"/>
              </a:spcBef>
            </a:pPr>
          </a:p>
        </p:txBody>
      </p:sp>
      <p:grpSp>
        <p:nvGrpSpPr>
          <p:cNvPr name="Group 11" id="11"/>
          <p:cNvGrpSpPr/>
          <p:nvPr/>
        </p:nvGrpSpPr>
        <p:grpSpPr>
          <a:xfrm rot="0">
            <a:off x="6655112" y="8755663"/>
            <a:ext cx="8727711" cy="795306"/>
            <a:chOff x="0" y="0"/>
            <a:chExt cx="11636947" cy="1060408"/>
          </a:xfrm>
        </p:grpSpPr>
        <p:sp>
          <p:nvSpPr>
            <p:cNvPr name="TextBox 12" id="12"/>
            <p:cNvSpPr txBox="true"/>
            <p:nvPr/>
          </p:nvSpPr>
          <p:spPr>
            <a:xfrm rot="0">
              <a:off x="0" y="-38100"/>
              <a:ext cx="10890871" cy="334670"/>
            </a:xfrm>
            <a:prstGeom prst="rect">
              <a:avLst/>
            </a:prstGeom>
          </p:spPr>
          <p:txBody>
            <a:bodyPr anchor="t" rtlCol="false" tIns="0" lIns="0" bIns="0" rIns="0">
              <a:spAutoFit/>
            </a:bodyPr>
            <a:lstStyle/>
            <a:p>
              <a:pPr algn="ctr">
                <a:lnSpc>
                  <a:spcPts val="2055"/>
                </a:lnSpc>
                <a:spcBef>
                  <a:spcPct val="0"/>
                </a:spcBef>
              </a:pPr>
            </a:p>
          </p:txBody>
        </p:sp>
        <p:sp>
          <p:nvSpPr>
            <p:cNvPr name="TextBox 13" id="13"/>
            <p:cNvSpPr txBox="true"/>
            <p:nvPr/>
          </p:nvSpPr>
          <p:spPr>
            <a:xfrm rot="0">
              <a:off x="0" y="405820"/>
              <a:ext cx="11636947" cy="654587"/>
            </a:xfrm>
            <a:prstGeom prst="rect">
              <a:avLst/>
            </a:prstGeom>
          </p:spPr>
          <p:txBody>
            <a:bodyPr anchor="t" rtlCol="false" tIns="0" lIns="0" bIns="0" rIns="0">
              <a:spAutoFit/>
            </a:bodyPr>
            <a:lstStyle/>
            <a:p>
              <a:pPr algn="just">
                <a:lnSpc>
                  <a:spcPts val="2077"/>
                </a:lnSpc>
              </a:pPr>
              <a:r>
                <a:rPr lang="en-US" sz="1484" i="true">
                  <a:solidFill>
                    <a:srgbClr val="171717"/>
                  </a:solidFill>
                  <a:latin typeface="Red Hat Display Italics"/>
                  <a:ea typeface="Red Hat Display Italics"/>
                  <a:cs typeface="Red Hat Display Italics"/>
                  <a:sym typeface="Red Hat Display Italics"/>
                </a:rPr>
                <a:t>KNOP, Karen; CHINKIN, Christine. Remembering Chrystal MacMillan: Women's Equality and Nationality in International Law. Michigan Journal Of International Law, Ann Arbor, v. 22, n. 4, p. 523-585, 2001, p. 545. </a:t>
              </a:r>
            </a:p>
          </p:txBody>
        </p:sp>
      </p:gr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5586051" y="4571346"/>
            <a:ext cx="8289979" cy="4712105"/>
            <a:chOff x="0" y="0"/>
            <a:chExt cx="11053305" cy="6282806"/>
          </a:xfrm>
        </p:grpSpPr>
        <p:sp>
          <p:nvSpPr>
            <p:cNvPr name="TextBox 3" id="3"/>
            <p:cNvSpPr txBox="true"/>
            <p:nvPr/>
          </p:nvSpPr>
          <p:spPr>
            <a:xfrm rot="0">
              <a:off x="0" y="-104775"/>
              <a:ext cx="11053305" cy="1612236"/>
            </a:xfrm>
            <a:prstGeom prst="rect">
              <a:avLst/>
            </a:prstGeom>
          </p:spPr>
          <p:txBody>
            <a:bodyPr anchor="t" rtlCol="false" tIns="0" lIns="0" bIns="0" rIns="0">
              <a:spAutoFit/>
            </a:bodyPr>
            <a:lstStyle/>
            <a:p>
              <a:pPr algn="l">
                <a:lnSpc>
                  <a:spcPts val="4857"/>
                </a:lnSpc>
              </a:pPr>
              <a:r>
                <a:rPr lang="en-US" sz="3469">
                  <a:solidFill>
                    <a:srgbClr val="171717"/>
                  </a:solidFill>
                  <a:latin typeface="Hatton"/>
                  <a:ea typeface="Hatton"/>
                  <a:cs typeface="Hatton"/>
                  <a:sym typeface="Hatton"/>
                </a:rPr>
                <a:t>O c</a:t>
              </a:r>
              <a:r>
                <a:rPr lang="en-US" sz="3469">
                  <a:solidFill>
                    <a:srgbClr val="171717"/>
                  </a:solidFill>
                  <a:latin typeface="Hatton"/>
                  <a:ea typeface="Hatton"/>
                  <a:cs typeface="Hatton"/>
                  <a:sym typeface="Hatton"/>
                </a:rPr>
                <a:t>ontrato sexual é o modo pelo qual o patriarcado moderno se concretiza. </a:t>
              </a:r>
            </a:p>
          </p:txBody>
        </p:sp>
        <p:sp>
          <p:nvSpPr>
            <p:cNvPr name="TextBox 4" id="4"/>
            <p:cNvSpPr txBox="true"/>
            <p:nvPr/>
          </p:nvSpPr>
          <p:spPr>
            <a:xfrm rot="0">
              <a:off x="0" y="2331645"/>
              <a:ext cx="10768310" cy="3951162"/>
            </a:xfrm>
            <a:prstGeom prst="rect">
              <a:avLst/>
            </a:prstGeom>
          </p:spPr>
          <p:txBody>
            <a:bodyPr anchor="t" rtlCol="false" tIns="0" lIns="0" bIns="0" rIns="0">
              <a:spAutoFit/>
            </a:bodyPr>
            <a:lstStyle/>
            <a:p>
              <a:pPr algn="just">
                <a:lnSpc>
                  <a:spcPts val="3435"/>
                </a:lnSpc>
              </a:pPr>
              <a:r>
                <a:rPr lang="en-US" sz="2385">
                  <a:solidFill>
                    <a:srgbClr val="A36022"/>
                  </a:solidFill>
                  <a:latin typeface="Red Hat Display"/>
                  <a:ea typeface="Red Hat Display"/>
                  <a:cs typeface="Red Hat Display"/>
                  <a:sym typeface="Red Hat Display"/>
                </a:rPr>
                <a:t>A exclusão d</a:t>
              </a:r>
              <a:r>
                <a:rPr lang="en-US" sz="2385">
                  <a:solidFill>
                    <a:srgbClr val="A36022"/>
                  </a:solidFill>
                  <a:latin typeface="Red Hat Display"/>
                  <a:ea typeface="Red Hat Display"/>
                  <a:cs typeface="Red Hat Display"/>
                  <a:sym typeface="Red Hat Display"/>
                </a:rPr>
                <a:t>as mulheres</a:t>
              </a:r>
              <a:r>
                <a:rPr lang="en-US" sz="2385">
                  <a:solidFill>
                    <a:srgbClr val="A36022"/>
                  </a:solidFill>
                  <a:latin typeface="Red Hat Display"/>
                  <a:ea typeface="Red Hat Display"/>
                  <a:cs typeface="Red Hat Display"/>
                  <a:sym typeface="Red Hat Display"/>
                </a:rPr>
                <a:t> em teorias como de Hobbes, Locke e Rousseau não é um acidente, mas sim uma característica primária da formulação do contrato social, pois, para a autora, o poder sexual ou conjugal que o homem estabelece sobre as mulheres é a verdadeira origem do poder político.  </a:t>
              </a:r>
            </a:p>
            <a:p>
              <a:pPr algn="just">
                <a:lnSpc>
                  <a:spcPts val="3435"/>
                </a:lnSpc>
              </a:pPr>
            </a:p>
          </p:txBody>
        </p:sp>
        <p:sp>
          <p:nvSpPr>
            <p:cNvPr name="AutoShape 5" id="5"/>
            <p:cNvSpPr/>
            <p:nvPr/>
          </p:nvSpPr>
          <p:spPr>
            <a:xfrm rot="-5400000">
              <a:off x="5390351" y="-3663341"/>
              <a:ext cx="13905" cy="10794608"/>
            </a:xfrm>
            <a:prstGeom prst="rect">
              <a:avLst/>
            </a:prstGeom>
            <a:solidFill>
              <a:srgbClr val="171717"/>
            </a:solidFill>
          </p:spPr>
        </p:sp>
      </p:grpSp>
      <p:sp>
        <p:nvSpPr>
          <p:cNvPr name="Freeform 6" id="6"/>
          <p:cNvSpPr/>
          <p:nvPr/>
        </p:nvSpPr>
        <p:spPr>
          <a:xfrm flipH="false" flipV="false" rot="0">
            <a:off x="0" y="2786571"/>
            <a:ext cx="4820810" cy="7500429"/>
          </a:xfrm>
          <a:custGeom>
            <a:avLst/>
            <a:gdLst/>
            <a:ahLst/>
            <a:cxnLst/>
            <a:rect r="r" b="b" t="t" l="l"/>
            <a:pathLst>
              <a:path h="7500429" w="4820810">
                <a:moveTo>
                  <a:pt x="0" y="0"/>
                </a:moveTo>
                <a:lnTo>
                  <a:pt x="4820810" y="0"/>
                </a:lnTo>
                <a:lnTo>
                  <a:pt x="4820810" y="7500429"/>
                </a:lnTo>
                <a:lnTo>
                  <a:pt x="0" y="7500429"/>
                </a:lnTo>
                <a:lnTo>
                  <a:pt x="0" y="0"/>
                </a:lnTo>
                <a:close/>
              </a:path>
            </a:pathLst>
          </a:custGeom>
          <a:blipFill>
            <a:blip r:embed="rId2"/>
            <a:stretch>
              <a:fillRect l="0" t="0" r="0" b="0"/>
            </a:stretch>
          </a:blipFill>
        </p:spPr>
      </p:sp>
      <p:sp>
        <p:nvSpPr>
          <p:cNvPr name="TextBox 7" id="7"/>
          <p:cNvSpPr txBox="true"/>
          <p:nvPr/>
        </p:nvSpPr>
        <p:spPr>
          <a:xfrm rot="0">
            <a:off x="5586051" y="1549650"/>
            <a:ext cx="11914042" cy="2473841"/>
          </a:xfrm>
          <a:prstGeom prst="rect">
            <a:avLst/>
          </a:prstGeom>
        </p:spPr>
        <p:txBody>
          <a:bodyPr anchor="t" rtlCol="false" tIns="0" lIns="0" bIns="0" rIns="0">
            <a:spAutoFit/>
          </a:bodyPr>
          <a:lstStyle/>
          <a:p>
            <a:pPr algn="l">
              <a:lnSpc>
                <a:spcPts val="6369"/>
              </a:lnSpc>
            </a:pPr>
            <a:r>
              <a:rPr lang="en-US" sz="5790">
                <a:solidFill>
                  <a:srgbClr val="171717"/>
                </a:solidFill>
                <a:latin typeface="Hatton Bold"/>
                <a:ea typeface="Hatton Bold"/>
                <a:cs typeface="Hatton Bold"/>
                <a:sym typeface="Hatton Bold"/>
              </a:rPr>
              <a:t>O </a:t>
            </a:r>
            <a:r>
              <a:rPr lang="en-US" sz="5790">
                <a:solidFill>
                  <a:srgbClr val="FF7632"/>
                </a:solidFill>
                <a:latin typeface="Hatton Bold"/>
                <a:ea typeface="Hatton Bold"/>
                <a:cs typeface="Hatton Bold"/>
                <a:sym typeface="Hatton Bold"/>
              </a:rPr>
              <a:t>CONTRATO SEXUAL</a:t>
            </a:r>
            <a:r>
              <a:rPr lang="en-US" sz="5790">
                <a:solidFill>
                  <a:srgbClr val="171717"/>
                </a:solidFill>
                <a:latin typeface="Hatton Bold"/>
                <a:ea typeface="Hatton Bold"/>
                <a:cs typeface="Hatton Bold"/>
                <a:sym typeface="Hatton Bold"/>
              </a:rPr>
              <a:t> E O PATRIARCALISMO NAS LEIS DE NACIONALIDADE</a:t>
            </a:r>
          </a:p>
        </p:txBody>
      </p:sp>
      <p:sp>
        <p:nvSpPr>
          <p:cNvPr name="TextBox 8" id="8"/>
          <p:cNvSpPr txBox="true"/>
          <p:nvPr/>
        </p:nvSpPr>
        <p:spPr>
          <a:xfrm rot="0">
            <a:off x="16546276" y="8951595"/>
            <a:ext cx="391923" cy="306705"/>
          </a:xfrm>
          <a:prstGeom prst="rect">
            <a:avLst/>
          </a:prstGeom>
        </p:spPr>
        <p:txBody>
          <a:bodyPr anchor="t" rtlCol="false" tIns="0" lIns="0" bIns="0" rIns="0">
            <a:spAutoFit/>
          </a:bodyPr>
          <a:lstStyle/>
          <a:p>
            <a:pPr algn="r">
              <a:lnSpc>
                <a:spcPts val="2520"/>
              </a:lnSpc>
            </a:pPr>
            <a:r>
              <a:rPr lang="en-US" sz="1800">
                <a:solidFill>
                  <a:srgbClr val="171717"/>
                </a:solidFill>
                <a:latin typeface="Red Hat Display"/>
                <a:ea typeface="Red Hat Display"/>
                <a:cs typeface="Red Hat Display"/>
                <a:sym typeface="Red Hat Display"/>
              </a:rPr>
              <a:t>11</a:t>
            </a:r>
          </a:p>
        </p:txBody>
      </p:sp>
      <p:sp>
        <p:nvSpPr>
          <p:cNvPr name="TextBox 9" id="9"/>
          <p:cNvSpPr txBox="true"/>
          <p:nvPr/>
        </p:nvSpPr>
        <p:spPr>
          <a:xfrm rot="0">
            <a:off x="455557" y="343246"/>
            <a:ext cx="10260988" cy="283845"/>
          </a:xfrm>
          <a:prstGeom prst="rect">
            <a:avLst/>
          </a:prstGeom>
        </p:spPr>
        <p:txBody>
          <a:bodyPr anchor="t" rtlCol="false" tIns="0" lIns="0" bIns="0" rIns="0">
            <a:spAutoFit/>
          </a:bodyPr>
          <a:lstStyle/>
          <a:p>
            <a:pPr algn="l">
              <a:lnSpc>
                <a:spcPts val="2250"/>
              </a:lnSpc>
            </a:pPr>
            <a:r>
              <a:rPr lang="en-US" sz="1800" spc="197">
                <a:solidFill>
                  <a:srgbClr val="171717"/>
                </a:solidFill>
                <a:latin typeface="Red Hat Display"/>
                <a:ea typeface="Red Hat Display"/>
                <a:cs typeface="Red Hat Display"/>
                <a:sym typeface="Red Hat Display"/>
              </a:rPr>
              <a:t>Nacionalidade e a condição feminina na Comunidade Internacional</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F3ECFF"/>
        </a:solidFill>
      </p:bgPr>
    </p:bg>
    <p:spTree>
      <p:nvGrpSpPr>
        <p:cNvPr id="1" name=""/>
        <p:cNvGrpSpPr/>
        <p:nvPr/>
      </p:nvGrpSpPr>
      <p:grpSpPr>
        <a:xfrm>
          <a:off x="0" y="0"/>
          <a:ext cx="0" cy="0"/>
          <a:chOff x="0" y="0"/>
          <a:chExt cx="0" cy="0"/>
        </a:xfrm>
      </p:grpSpPr>
      <p:sp>
        <p:nvSpPr>
          <p:cNvPr name="AutoShape 2" id="2"/>
          <p:cNvSpPr/>
          <p:nvPr/>
        </p:nvSpPr>
        <p:spPr>
          <a:xfrm rot="-5400000">
            <a:off x="5607213" y="4652580"/>
            <a:ext cx="9689" cy="4016320"/>
          </a:xfrm>
          <a:prstGeom prst="rect">
            <a:avLst/>
          </a:prstGeom>
          <a:solidFill>
            <a:srgbClr val="F5F5EF"/>
          </a:solidFill>
        </p:spPr>
      </p:sp>
      <p:sp>
        <p:nvSpPr>
          <p:cNvPr name="AutoShape 3" id="3"/>
          <p:cNvSpPr/>
          <p:nvPr/>
        </p:nvSpPr>
        <p:spPr>
          <a:xfrm rot="-5400000">
            <a:off x="10231064" y="4652580"/>
            <a:ext cx="9689" cy="4016320"/>
          </a:xfrm>
          <a:prstGeom prst="rect">
            <a:avLst/>
          </a:prstGeom>
          <a:solidFill>
            <a:srgbClr val="F5F5EF"/>
          </a:solidFill>
        </p:spPr>
      </p:sp>
      <p:sp>
        <p:nvSpPr>
          <p:cNvPr name="AutoShape 4" id="4"/>
          <p:cNvSpPr/>
          <p:nvPr/>
        </p:nvSpPr>
        <p:spPr>
          <a:xfrm rot="-5400000">
            <a:off x="14925194" y="4664813"/>
            <a:ext cx="9689" cy="4016320"/>
          </a:xfrm>
          <a:prstGeom prst="rect">
            <a:avLst/>
          </a:prstGeom>
          <a:solidFill>
            <a:srgbClr val="F5F5EF"/>
          </a:solidFill>
        </p:spPr>
      </p:sp>
      <p:sp>
        <p:nvSpPr>
          <p:cNvPr name="TextBox 5" id="5"/>
          <p:cNvSpPr txBox="true"/>
          <p:nvPr/>
        </p:nvSpPr>
        <p:spPr>
          <a:xfrm rot="0">
            <a:off x="1028700" y="8968740"/>
            <a:ext cx="1571419" cy="569595"/>
          </a:xfrm>
          <a:prstGeom prst="rect">
            <a:avLst/>
          </a:prstGeom>
        </p:spPr>
        <p:txBody>
          <a:bodyPr anchor="t" rtlCol="false" tIns="0" lIns="0" bIns="0" rIns="0">
            <a:spAutoFit/>
          </a:bodyPr>
          <a:lstStyle/>
          <a:p>
            <a:pPr algn="l">
              <a:lnSpc>
                <a:spcPts val="2250"/>
              </a:lnSpc>
            </a:pPr>
            <a:r>
              <a:rPr lang="en-US" sz="1800" spc="197">
                <a:solidFill>
                  <a:srgbClr val="F5F5EF"/>
                </a:solidFill>
                <a:latin typeface="Red Hat Display"/>
                <a:ea typeface="Red Hat Display"/>
                <a:cs typeface="Red Hat Display"/>
                <a:sym typeface="Red Hat Display"/>
              </a:rPr>
              <a:t>História</a:t>
            </a:r>
          </a:p>
          <a:p>
            <a:pPr algn="l">
              <a:lnSpc>
                <a:spcPts val="2250"/>
              </a:lnSpc>
            </a:pPr>
            <a:r>
              <a:rPr lang="en-US" sz="1800" spc="197">
                <a:solidFill>
                  <a:srgbClr val="F5F5EF"/>
                </a:solidFill>
                <a:latin typeface="Red Hat Display"/>
                <a:ea typeface="Red Hat Display"/>
                <a:cs typeface="Red Hat Display"/>
                <a:sym typeface="Red Hat Display"/>
              </a:rPr>
              <a:t>do Brasil</a:t>
            </a:r>
          </a:p>
        </p:txBody>
      </p:sp>
      <p:grpSp>
        <p:nvGrpSpPr>
          <p:cNvPr name="Group 6" id="6"/>
          <p:cNvGrpSpPr/>
          <p:nvPr/>
        </p:nvGrpSpPr>
        <p:grpSpPr>
          <a:xfrm rot="0">
            <a:off x="814285" y="7311287"/>
            <a:ext cx="11972925" cy="5611352"/>
            <a:chOff x="0" y="0"/>
            <a:chExt cx="2360903" cy="1106484"/>
          </a:xfrm>
        </p:grpSpPr>
        <p:sp>
          <p:nvSpPr>
            <p:cNvPr name="Freeform 7" id="7"/>
            <p:cNvSpPr/>
            <p:nvPr/>
          </p:nvSpPr>
          <p:spPr>
            <a:xfrm flipH="false" flipV="false" rot="0">
              <a:off x="0" y="0"/>
              <a:ext cx="2360903" cy="1106484"/>
            </a:xfrm>
            <a:custGeom>
              <a:avLst/>
              <a:gdLst/>
              <a:ahLst/>
              <a:cxnLst/>
              <a:rect r="r" b="b" t="t" l="l"/>
              <a:pathLst>
                <a:path h="1106484" w="2360903">
                  <a:moveTo>
                    <a:pt x="0" y="0"/>
                  </a:moveTo>
                  <a:lnTo>
                    <a:pt x="2360903" y="0"/>
                  </a:lnTo>
                  <a:lnTo>
                    <a:pt x="2360903" y="1106484"/>
                  </a:lnTo>
                  <a:lnTo>
                    <a:pt x="0" y="1106484"/>
                  </a:lnTo>
                  <a:close/>
                </a:path>
              </a:pathLst>
            </a:custGeom>
            <a:solidFill>
              <a:srgbClr val="D2BCFA"/>
            </a:solidFill>
          </p:spPr>
        </p:sp>
      </p:grpSp>
      <p:sp>
        <p:nvSpPr>
          <p:cNvPr name="Freeform 8" id="8"/>
          <p:cNvSpPr/>
          <p:nvPr/>
        </p:nvSpPr>
        <p:spPr>
          <a:xfrm flipH="false" flipV="false" rot="5280160">
            <a:off x="12462556" y="4518860"/>
            <a:ext cx="7315200" cy="4083212"/>
          </a:xfrm>
          <a:custGeom>
            <a:avLst/>
            <a:gdLst/>
            <a:ahLst/>
            <a:cxnLst/>
            <a:rect r="r" b="b" t="t" l="l"/>
            <a:pathLst>
              <a:path h="4083212" w="7315200">
                <a:moveTo>
                  <a:pt x="0" y="0"/>
                </a:moveTo>
                <a:lnTo>
                  <a:pt x="7315200" y="0"/>
                </a:lnTo>
                <a:lnTo>
                  <a:pt x="7315200" y="4083212"/>
                </a:lnTo>
                <a:lnTo>
                  <a:pt x="0" y="408321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9" id="9"/>
          <p:cNvSpPr txBox="true"/>
          <p:nvPr/>
        </p:nvSpPr>
        <p:spPr>
          <a:xfrm rot="0">
            <a:off x="1028700" y="1403701"/>
            <a:ext cx="14725424" cy="2555707"/>
          </a:xfrm>
          <a:prstGeom prst="rect">
            <a:avLst/>
          </a:prstGeom>
        </p:spPr>
        <p:txBody>
          <a:bodyPr anchor="t" rtlCol="false" tIns="0" lIns="0" bIns="0" rIns="0">
            <a:spAutoFit/>
          </a:bodyPr>
          <a:lstStyle/>
          <a:p>
            <a:pPr algn="l">
              <a:lnSpc>
                <a:spcPts val="6493"/>
              </a:lnSpc>
            </a:pPr>
            <a:r>
              <a:rPr lang="en-US" sz="6493">
                <a:solidFill>
                  <a:srgbClr val="494257"/>
                </a:solidFill>
                <a:latin typeface="Hatton"/>
                <a:ea typeface="Hatton"/>
                <a:cs typeface="Hatton"/>
                <a:sym typeface="Hatton"/>
              </a:rPr>
              <a:t>O movimento feminista entre os séculos XIX-XX e o direito à nacionalidade independente </a:t>
            </a:r>
          </a:p>
        </p:txBody>
      </p:sp>
      <p:sp>
        <p:nvSpPr>
          <p:cNvPr name="TextBox 10" id="10"/>
          <p:cNvSpPr txBox="true"/>
          <p:nvPr/>
        </p:nvSpPr>
        <p:spPr>
          <a:xfrm rot="0">
            <a:off x="1037582" y="4064000"/>
            <a:ext cx="13165271" cy="2910840"/>
          </a:xfrm>
          <a:prstGeom prst="rect">
            <a:avLst/>
          </a:prstGeom>
        </p:spPr>
        <p:txBody>
          <a:bodyPr anchor="t" rtlCol="false" tIns="0" lIns="0" bIns="0" rIns="0">
            <a:spAutoFit/>
          </a:bodyPr>
          <a:lstStyle/>
          <a:p>
            <a:pPr algn="l">
              <a:lnSpc>
                <a:spcPts val="3359"/>
              </a:lnSpc>
            </a:pPr>
            <a:r>
              <a:rPr lang="en-US" sz="2400">
                <a:solidFill>
                  <a:srgbClr val="000000"/>
                </a:solidFill>
                <a:latin typeface="Red Hat Display"/>
                <a:ea typeface="Red Hat Display"/>
                <a:cs typeface="Red Hat Display"/>
                <a:sym typeface="Red Hat Display"/>
              </a:rPr>
              <a:t>A discriminação relativa ao sexo quanto e a transmissão, aquisição e retenção da nacionalidade nas legislações internas despertou a atenção da comunidade internacional e dos movimentos a favor dos direitos das mulheres da época.</a:t>
            </a:r>
          </a:p>
          <a:p>
            <a:pPr algn="l">
              <a:lnSpc>
                <a:spcPts val="3359"/>
              </a:lnSpc>
            </a:pPr>
          </a:p>
          <a:p>
            <a:pPr algn="l">
              <a:lnSpc>
                <a:spcPts val="3359"/>
              </a:lnSpc>
              <a:spcBef>
                <a:spcPct val="0"/>
              </a:spcBef>
            </a:pPr>
            <a:r>
              <a:rPr lang="en-US" sz="2400">
                <a:solidFill>
                  <a:srgbClr val="000000"/>
                </a:solidFill>
                <a:latin typeface="Red Hat Display"/>
                <a:ea typeface="Red Hat Display"/>
                <a:cs typeface="Red Hat Display"/>
                <a:sym typeface="Red Hat Display"/>
              </a:rPr>
              <a:t>Nos Estados Unidos, a lei determinava a expatriação involuntária e naturalização forçada em função do casamento de uma mulher estrangeira com um nacional americano, à exemplo da decisão do caso da francesa casada com um nacional americano, Elise Lebret, no ano de 1884: </a:t>
            </a:r>
          </a:p>
        </p:txBody>
      </p:sp>
      <p:sp>
        <p:nvSpPr>
          <p:cNvPr name="TextBox 11" id="11"/>
          <p:cNvSpPr txBox="true"/>
          <p:nvPr/>
        </p:nvSpPr>
        <p:spPr>
          <a:xfrm rot="0">
            <a:off x="16546276" y="9148145"/>
            <a:ext cx="391923" cy="306705"/>
          </a:xfrm>
          <a:prstGeom prst="rect">
            <a:avLst/>
          </a:prstGeom>
        </p:spPr>
        <p:txBody>
          <a:bodyPr anchor="t" rtlCol="false" tIns="0" lIns="0" bIns="0" rIns="0">
            <a:spAutoFit/>
          </a:bodyPr>
          <a:lstStyle/>
          <a:p>
            <a:pPr algn="r">
              <a:lnSpc>
                <a:spcPts val="2520"/>
              </a:lnSpc>
            </a:pPr>
            <a:r>
              <a:rPr lang="en-US" sz="1800">
                <a:solidFill>
                  <a:srgbClr val="F5F5EF"/>
                </a:solidFill>
                <a:latin typeface="Red Hat Display"/>
                <a:ea typeface="Red Hat Display"/>
                <a:cs typeface="Red Hat Display"/>
                <a:sym typeface="Red Hat Display"/>
              </a:rPr>
              <a:t>12</a:t>
            </a:r>
          </a:p>
        </p:txBody>
      </p:sp>
      <p:sp>
        <p:nvSpPr>
          <p:cNvPr name="TextBox 12" id="12"/>
          <p:cNvSpPr txBox="true"/>
          <p:nvPr/>
        </p:nvSpPr>
        <p:spPr>
          <a:xfrm rot="0">
            <a:off x="1028700" y="523875"/>
            <a:ext cx="9112463" cy="283845"/>
          </a:xfrm>
          <a:prstGeom prst="rect">
            <a:avLst/>
          </a:prstGeom>
        </p:spPr>
        <p:txBody>
          <a:bodyPr anchor="t" rtlCol="false" tIns="0" lIns="0" bIns="0" rIns="0">
            <a:spAutoFit/>
          </a:bodyPr>
          <a:lstStyle/>
          <a:p>
            <a:pPr algn="l">
              <a:lnSpc>
                <a:spcPts val="2250"/>
              </a:lnSpc>
            </a:pPr>
            <a:r>
              <a:rPr lang="en-US" sz="1800" spc="197">
                <a:solidFill>
                  <a:srgbClr val="000000"/>
                </a:solidFill>
                <a:latin typeface="Red Hat Display"/>
                <a:ea typeface="Red Hat Display"/>
                <a:cs typeface="Red Hat Display"/>
                <a:sym typeface="Red Hat Display"/>
              </a:rPr>
              <a:t>Nacionalidade e a condição feminina na Comunidade Internacional</a:t>
            </a:r>
          </a:p>
        </p:txBody>
      </p:sp>
      <p:sp>
        <p:nvSpPr>
          <p:cNvPr name="TextBox 13" id="13"/>
          <p:cNvSpPr txBox="true"/>
          <p:nvPr/>
        </p:nvSpPr>
        <p:spPr>
          <a:xfrm rot="0">
            <a:off x="1037582" y="7351221"/>
            <a:ext cx="11333181" cy="2569845"/>
          </a:xfrm>
          <a:prstGeom prst="rect">
            <a:avLst/>
          </a:prstGeom>
        </p:spPr>
        <p:txBody>
          <a:bodyPr anchor="t" rtlCol="false" tIns="0" lIns="0" bIns="0" rIns="0">
            <a:spAutoFit/>
          </a:bodyPr>
          <a:lstStyle/>
          <a:p>
            <a:pPr algn="just">
              <a:lnSpc>
                <a:spcPts val="2250"/>
              </a:lnSpc>
              <a:spcBef>
                <a:spcPct val="0"/>
              </a:spcBef>
            </a:pPr>
            <a:r>
              <a:rPr lang="en-US" sz="1800" spc="197">
                <a:solidFill>
                  <a:srgbClr val="000000"/>
                </a:solidFill>
                <a:latin typeface="Red Hat Display"/>
                <a:ea typeface="Red Hat Display"/>
                <a:cs typeface="Red Hat Display"/>
                <a:sym typeface="Red Hat Display"/>
              </a:rPr>
              <a:t>"</a:t>
            </a:r>
            <a:r>
              <a:rPr lang="en-US" sz="1800" spc="197">
                <a:solidFill>
                  <a:srgbClr val="000000"/>
                </a:solidFill>
                <a:latin typeface="Red Hat Display"/>
                <a:ea typeface="Red Hat Display"/>
                <a:cs typeface="Red Hat Display"/>
                <a:sym typeface="Red Hat Display"/>
              </a:rPr>
              <a:t>A relação íntima, o afeto mútuo, as simpatias comuns, a família, a educação dos filhos, fidelidade e amor ao governo, os interesses pecuniários comuns, a obrigação de viver uns com os outros enquanto durar a vida, e a tranquilidade e a harmonia da vida doméstica exigem que o marido e a mulher sejam da mesma nacionalidade. (...) </a:t>
            </a:r>
            <a:r>
              <a:rPr lang="en-US" b="true" sz="1800" spc="197">
                <a:solidFill>
                  <a:srgbClr val="000000"/>
                </a:solidFill>
                <a:latin typeface="Red Hat Display Bold"/>
                <a:ea typeface="Red Hat Display Bold"/>
                <a:cs typeface="Red Hat Display Bold"/>
                <a:sym typeface="Red Hat Display Bold"/>
              </a:rPr>
              <a:t>O estatuto dos Estados Unidos se baseia na política pública, não no consentimento da esposa. </a:t>
            </a:r>
            <a:r>
              <a:rPr lang="en-US" sz="1800" spc="197">
                <a:solidFill>
                  <a:srgbClr val="000000"/>
                </a:solidFill>
                <a:latin typeface="Red Hat Display"/>
                <a:ea typeface="Red Hat Display"/>
                <a:cs typeface="Red Hat Display"/>
                <a:sym typeface="Red Hat Display"/>
              </a:rPr>
              <a:t>[...] </a:t>
            </a:r>
            <a:r>
              <a:rPr lang="en-US" sz="1800" i="true" spc="197">
                <a:solidFill>
                  <a:srgbClr val="000000"/>
                </a:solidFill>
                <a:latin typeface="Red Hat Display Italics"/>
                <a:ea typeface="Red Hat Display Italics"/>
                <a:cs typeface="Red Hat Display Italics"/>
                <a:sym typeface="Red Hat Display Italics"/>
              </a:rPr>
              <a:t>Ela pode se opor a essa naturalização</a:t>
            </a:r>
            <a:r>
              <a:rPr lang="en-US" sz="1800" spc="197">
                <a:solidFill>
                  <a:srgbClr val="000000"/>
                </a:solidFill>
                <a:latin typeface="Red Hat Display"/>
                <a:ea typeface="Red Hat Display"/>
                <a:cs typeface="Red Hat Display"/>
                <a:sym typeface="Red Hat Display"/>
              </a:rPr>
              <a:t> e protestar de forma muito formal para não se tornar uma cidadã americana; [...] </a:t>
            </a:r>
            <a:r>
              <a:rPr lang="en-US" b="true" sz="1800" spc="197">
                <a:solidFill>
                  <a:srgbClr val="000000"/>
                </a:solidFill>
                <a:latin typeface="Red Hat Display Bold"/>
                <a:ea typeface="Red Hat Display Bold"/>
                <a:cs typeface="Red Hat Display Bold"/>
                <a:sym typeface="Red Hat Display Bold"/>
              </a:rPr>
              <a:t>Não faz diferença</a:t>
            </a:r>
            <a:r>
              <a:rPr lang="en-US" sz="1800" spc="197">
                <a:solidFill>
                  <a:srgbClr val="000000"/>
                </a:solidFill>
                <a:latin typeface="Red Hat Display"/>
                <a:ea typeface="Red Hat Display"/>
                <a:cs typeface="Red Hat Display"/>
                <a:sym typeface="Red Hat Display"/>
              </a:rPr>
              <a:t>. A lei, fundada em uma sábia política pública, exige que sua nacionalidade seja a mesma do marido, e ela se torna, por força de lei, uma cidadã americana".</a:t>
            </a:r>
          </a:p>
        </p:txBody>
      </p:sp>
      <p:sp>
        <p:nvSpPr>
          <p:cNvPr name="TextBox 14" id="14"/>
          <p:cNvSpPr txBox="true"/>
          <p:nvPr/>
        </p:nvSpPr>
        <p:spPr>
          <a:xfrm rot="0">
            <a:off x="4659557" y="9715643"/>
            <a:ext cx="7981196" cy="401320"/>
          </a:xfrm>
          <a:prstGeom prst="rect">
            <a:avLst/>
          </a:prstGeom>
        </p:spPr>
        <p:txBody>
          <a:bodyPr anchor="t" rtlCol="false" tIns="0" lIns="0" bIns="0" rIns="0">
            <a:spAutoFit/>
          </a:bodyPr>
          <a:lstStyle/>
          <a:p>
            <a:pPr algn="ctr">
              <a:lnSpc>
                <a:spcPts val="1625"/>
              </a:lnSpc>
              <a:spcBef>
                <a:spcPct val="0"/>
              </a:spcBef>
            </a:pPr>
            <a:r>
              <a:rPr lang="en-US" sz="1300" spc="143">
                <a:solidFill>
                  <a:srgbClr val="000000"/>
                </a:solidFill>
                <a:latin typeface="Red Hat Display"/>
                <a:ea typeface="Red Hat Display"/>
                <a:cs typeface="Red Hat Display"/>
                <a:sym typeface="Red Hat Display"/>
              </a:rPr>
              <a:t>BREDBENNER, Candice Lewis. A Nationality of Her Own: women, marriage, and the law of citizenship. Berkeley: University Of California Press, 1998, p. 10-13..</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113342" y="4724731"/>
            <a:ext cx="7231863" cy="7461227"/>
          </a:xfrm>
          <a:custGeom>
            <a:avLst/>
            <a:gdLst/>
            <a:ahLst/>
            <a:cxnLst/>
            <a:rect r="r" b="b" t="t" l="l"/>
            <a:pathLst>
              <a:path h="7461227" w="7231863">
                <a:moveTo>
                  <a:pt x="0" y="0"/>
                </a:moveTo>
                <a:lnTo>
                  <a:pt x="7231863" y="0"/>
                </a:lnTo>
                <a:lnTo>
                  <a:pt x="7231863" y="7461227"/>
                </a:lnTo>
                <a:lnTo>
                  <a:pt x="0" y="7461227"/>
                </a:lnTo>
                <a:lnTo>
                  <a:pt x="0" y="0"/>
                </a:lnTo>
                <a:close/>
              </a:path>
            </a:pathLst>
          </a:custGeom>
          <a:blipFill>
            <a:blip r:embed="rId2"/>
            <a:stretch>
              <a:fillRect l="0" t="-4340" r="-2634" b="0"/>
            </a:stretch>
          </a:blipFill>
        </p:spPr>
      </p:sp>
      <p:sp>
        <p:nvSpPr>
          <p:cNvPr name="TextBox 3" id="3"/>
          <p:cNvSpPr txBox="true"/>
          <p:nvPr/>
        </p:nvSpPr>
        <p:spPr>
          <a:xfrm rot="0">
            <a:off x="1184827" y="1249343"/>
            <a:ext cx="13200436" cy="1357884"/>
          </a:xfrm>
          <a:prstGeom prst="rect">
            <a:avLst/>
          </a:prstGeom>
        </p:spPr>
        <p:txBody>
          <a:bodyPr anchor="t" rtlCol="false" tIns="0" lIns="0" bIns="0" rIns="0">
            <a:spAutoFit/>
          </a:bodyPr>
          <a:lstStyle/>
          <a:p>
            <a:pPr algn="l">
              <a:lnSpc>
                <a:spcPts val="5301"/>
              </a:lnSpc>
            </a:pPr>
            <a:r>
              <a:rPr lang="en-US" sz="3786">
                <a:solidFill>
                  <a:srgbClr val="171717"/>
                </a:solidFill>
                <a:latin typeface="Hatton"/>
                <a:ea typeface="Hatton"/>
                <a:cs typeface="Hatton"/>
                <a:sym typeface="Hatton"/>
              </a:rPr>
              <a:t>Colab</a:t>
            </a:r>
            <a:r>
              <a:rPr lang="en-US" sz="3786">
                <a:solidFill>
                  <a:srgbClr val="171717"/>
                </a:solidFill>
                <a:latin typeface="Hatton"/>
                <a:ea typeface="Hatton"/>
                <a:cs typeface="Hatton"/>
                <a:sym typeface="Hatton"/>
              </a:rPr>
              <a:t>oração do ativismo internacional para discussão das legislações desiguais de nacionalidade</a:t>
            </a:r>
          </a:p>
        </p:txBody>
      </p:sp>
      <p:sp>
        <p:nvSpPr>
          <p:cNvPr name="TextBox 4" id="4"/>
          <p:cNvSpPr txBox="true"/>
          <p:nvPr/>
        </p:nvSpPr>
        <p:spPr>
          <a:xfrm rot="0">
            <a:off x="1028700" y="3554337"/>
            <a:ext cx="10603510" cy="4117219"/>
          </a:xfrm>
          <a:prstGeom prst="rect">
            <a:avLst/>
          </a:prstGeom>
        </p:spPr>
        <p:txBody>
          <a:bodyPr anchor="t" rtlCol="false" tIns="0" lIns="0" bIns="0" rIns="0">
            <a:spAutoFit/>
          </a:bodyPr>
          <a:lstStyle/>
          <a:p>
            <a:pPr algn="just" marL="727125" indent="-363562" lvl="1">
              <a:lnSpc>
                <a:spcPts val="4715"/>
              </a:lnSpc>
              <a:buFont typeface="Arial"/>
              <a:buChar char="•"/>
            </a:pPr>
            <a:r>
              <a:rPr lang="en-US" sz="3367">
                <a:solidFill>
                  <a:srgbClr val="000000"/>
                </a:solidFill>
                <a:latin typeface="Arimo"/>
                <a:ea typeface="Arimo"/>
                <a:cs typeface="Arimo"/>
                <a:sym typeface="Arimo"/>
              </a:rPr>
              <a:t>Co</a:t>
            </a:r>
            <a:r>
              <a:rPr lang="en-US" sz="3367">
                <a:solidFill>
                  <a:srgbClr val="000000"/>
                </a:solidFill>
                <a:latin typeface="Arimo"/>
                <a:ea typeface="Arimo"/>
                <a:cs typeface="Arimo"/>
                <a:sym typeface="Arimo"/>
              </a:rPr>
              <a:t>nvenção de Seneca Falls, em 1848; </a:t>
            </a:r>
          </a:p>
          <a:p>
            <a:pPr algn="just" marL="727123" indent="-363561" lvl="1">
              <a:lnSpc>
                <a:spcPts val="4715"/>
              </a:lnSpc>
              <a:buFont typeface="Arial"/>
              <a:buChar char="•"/>
            </a:pPr>
            <a:r>
              <a:rPr lang="en-US" sz="3367" i="true">
                <a:solidFill>
                  <a:srgbClr val="000000"/>
                </a:solidFill>
                <a:latin typeface="Arimo Italics"/>
                <a:ea typeface="Arimo Italics"/>
                <a:cs typeface="Arimo Italics"/>
                <a:sym typeface="Arimo Italics"/>
              </a:rPr>
              <a:t>International Woman Suffrage Alliance</a:t>
            </a:r>
            <a:r>
              <a:rPr lang="en-US" sz="3367">
                <a:solidFill>
                  <a:srgbClr val="000000"/>
                </a:solidFill>
                <a:latin typeface="Arimo"/>
                <a:ea typeface="Arimo"/>
                <a:cs typeface="Arimo"/>
                <a:sym typeface="Arimo"/>
              </a:rPr>
              <a:t>, fundada em 1900, alterna seu nome para </a:t>
            </a:r>
            <a:r>
              <a:rPr lang="en-US" sz="3367" i="true">
                <a:solidFill>
                  <a:srgbClr val="000000"/>
                </a:solidFill>
                <a:latin typeface="Arimo Italics"/>
                <a:ea typeface="Arimo Italics"/>
                <a:cs typeface="Arimo Italics"/>
                <a:sym typeface="Arimo Italics"/>
              </a:rPr>
              <a:t>International Alliance of Women for Suffrage and Equal Citizenship;</a:t>
            </a:r>
          </a:p>
          <a:p>
            <a:pPr algn="just" marL="727123" indent="-363561" lvl="1">
              <a:lnSpc>
                <a:spcPts val="4715"/>
              </a:lnSpc>
              <a:buFont typeface="Arial"/>
              <a:buChar char="•"/>
            </a:pPr>
            <a:r>
              <a:rPr lang="en-US" sz="3367" i="true">
                <a:solidFill>
                  <a:srgbClr val="000000"/>
                </a:solidFill>
                <a:latin typeface="Arimo Italics"/>
                <a:ea typeface="Arimo Italics"/>
                <a:cs typeface="Arimo Italics"/>
                <a:sym typeface="Arimo Italics"/>
              </a:rPr>
              <a:t>International Migration Service (IMS);</a:t>
            </a:r>
          </a:p>
          <a:p>
            <a:pPr algn="just" marL="727123" indent="-363561" lvl="1">
              <a:lnSpc>
                <a:spcPts val="4715"/>
              </a:lnSpc>
              <a:buFont typeface="Arial"/>
              <a:buChar char="•"/>
            </a:pPr>
            <a:r>
              <a:rPr lang="en-US" sz="3367">
                <a:solidFill>
                  <a:srgbClr val="000000"/>
                </a:solidFill>
                <a:latin typeface="Arimo"/>
                <a:ea typeface="Arimo"/>
                <a:cs typeface="Arimo"/>
                <a:sym typeface="Arimo"/>
              </a:rPr>
              <a:t>Chrystal Macmillan e 32ª Conferência da </a:t>
            </a:r>
            <a:r>
              <a:rPr lang="en-US" sz="3367" i="true">
                <a:solidFill>
                  <a:srgbClr val="000000"/>
                </a:solidFill>
                <a:latin typeface="Arimo Italics"/>
                <a:ea typeface="Arimo Italics"/>
                <a:cs typeface="Arimo Italics"/>
                <a:sym typeface="Arimo Italics"/>
              </a:rPr>
              <a:t>International Law Association; </a:t>
            </a:r>
          </a:p>
        </p:txBody>
      </p:sp>
      <p:sp>
        <p:nvSpPr>
          <p:cNvPr name="TextBox 5" id="5"/>
          <p:cNvSpPr txBox="true"/>
          <p:nvPr/>
        </p:nvSpPr>
        <p:spPr>
          <a:xfrm rot="0">
            <a:off x="1028700" y="523875"/>
            <a:ext cx="9112463" cy="283845"/>
          </a:xfrm>
          <a:prstGeom prst="rect">
            <a:avLst/>
          </a:prstGeom>
        </p:spPr>
        <p:txBody>
          <a:bodyPr anchor="t" rtlCol="false" tIns="0" lIns="0" bIns="0" rIns="0">
            <a:spAutoFit/>
          </a:bodyPr>
          <a:lstStyle/>
          <a:p>
            <a:pPr algn="l">
              <a:lnSpc>
                <a:spcPts val="2250"/>
              </a:lnSpc>
            </a:pPr>
            <a:r>
              <a:rPr lang="en-US" sz="1800" spc="197">
                <a:solidFill>
                  <a:srgbClr val="000000"/>
                </a:solidFill>
                <a:latin typeface="Red Hat Display"/>
                <a:ea typeface="Red Hat Display"/>
                <a:cs typeface="Red Hat Display"/>
                <a:sym typeface="Red Hat Display"/>
              </a:rPr>
              <a:t>Nacionalidade e a condição feminina na Comunidade Internacional</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F3ECFF"/>
        </a:solidFill>
      </p:bgPr>
    </p:bg>
    <p:spTree>
      <p:nvGrpSpPr>
        <p:cNvPr id="1" name=""/>
        <p:cNvGrpSpPr/>
        <p:nvPr/>
      </p:nvGrpSpPr>
      <p:grpSpPr>
        <a:xfrm>
          <a:off x="0" y="0"/>
          <a:ext cx="0" cy="0"/>
          <a:chOff x="0" y="0"/>
          <a:chExt cx="0" cy="0"/>
        </a:xfrm>
      </p:grpSpPr>
      <p:sp>
        <p:nvSpPr>
          <p:cNvPr name="AutoShape 2" id="2"/>
          <p:cNvSpPr/>
          <p:nvPr/>
        </p:nvSpPr>
        <p:spPr>
          <a:xfrm rot="-5400000">
            <a:off x="4794421" y="739679"/>
            <a:ext cx="52962" cy="7546304"/>
          </a:xfrm>
          <a:prstGeom prst="rect">
            <a:avLst/>
          </a:prstGeom>
          <a:solidFill>
            <a:srgbClr val="171717"/>
          </a:solidFill>
        </p:spPr>
      </p:sp>
      <p:sp>
        <p:nvSpPr>
          <p:cNvPr name="Freeform 3" id="3"/>
          <p:cNvSpPr/>
          <p:nvPr/>
        </p:nvSpPr>
        <p:spPr>
          <a:xfrm flipH="false" flipV="false" rot="0">
            <a:off x="15349463" y="8289777"/>
            <a:ext cx="3578086" cy="1997223"/>
          </a:xfrm>
          <a:custGeom>
            <a:avLst/>
            <a:gdLst/>
            <a:ahLst/>
            <a:cxnLst/>
            <a:rect r="r" b="b" t="t" l="l"/>
            <a:pathLst>
              <a:path h="1997223" w="3578086">
                <a:moveTo>
                  <a:pt x="0" y="0"/>
                </a:moveTo>
                <a:lnTo>
                  <a:pt x="3578086" y="0"/>
                </a:lnTo>
                <a:lnTo>
                  <a:pt x="3578086" y="1997223"/>
                </a:lnTo>
                <a:lnTo>
                  <a:pt x="0" y="199722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4" id="4"/>
          <p:cNvGrpSpPr>
            <a:grpSpLocks noChangeAspect="true"/>
          </p:cNvGrpSpPr>
          <p:nvPr/>
        </p:nvGrpSpPr>
        <p:grpSpPr>
          <a:xfrm rot="0">
            <a:off x="11839564" y="2733675"/>
            <a:ext cx="5657873" cy="5657850"/>
            <a:chOff x="0" y="0"/>
            <a:chExt cx="6350000" cy="6349975"/>
          </a:xfrm>
        </p:grpSpPr>
        <p:sp>
          <p:nvSpPr>
            <p:cNvPr name="Freeform 5" id="5"/>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4"/>
              <a:stretch>
                <a:fillRect l="0" t="-10561" r="0" b="-10561"/>
              </a:stretch>
            </a:blipFill>
          </p:spPr>
        </p:sp>
      </p:grpSp>
      <p:sp>
        <p:nvSpPr>
          <p:cNvPr name="TextBox 6" id="6"/>
          <p:cNvSpPr txBox="true"/>
          <p:nvPr/>
        </p:nvSpPr>
        <p:spPr>
          <a:xfrm rot="0">
            <a:off x="1047750" y="2165839"/>
            <a:ext cx="8115300" cy="2119933"/>
          </a:xfrm>
          <a:prstGeom prst="rect">
            <a:avLst/>
          </a:prstGeom>
        </p:spPr>
        <p:txBody>
          <a:bodyPr anchor="t" rtlCol="false" tIns="0" lIns="0" bIns="0" rIns="0">
            <a:spAutoFit/>
          </a:bodyPr>
          <a:lstStyle/>
          <a:p>
            <a:pPr algn="just">
              <a:lnSpc>
                <a:spcPts val="5416"/>
              </a:lnSpc>
            </a:pPr>
            <a:r>
              <a:rPr lang="en-US" sz="4923">
                <a:solidFill>
                  <a:srgbClr val="171717"/>
                </a:solidFill>
                <a:latin typeface="Hatton Bold"/>
                <a:ea typeface="Hatton Bold"/>
                <a:cs typeface="Hatton Bold"/>
                <a:sym typeface="Hatton Bold"/>
              </a:rPr>
              <a:t>Bertha Lutz e </a:t>
            </a:r>
          </a:p>
          <a:p>
            <a:pPr algn="just">
              <a:lnSpc>
                <a:spcPts val="5416"/>
              </a:lnSpc>
            </a:pPr>
            <a:r>
              <a:rPr lang="en-US" sz="4923">
                <a:solidFill>
                  <a:srgbClr val="171717"/>
                </a:solidFill>
                <a:latin typeface="Hatton Bold"/>
                <a:ea typeface="Hatton Bold"/>
                <a:cs typeface="Hatton Bold"/>
                <a:sym typeface="Hatton Bold"/>
              </a:rPr>
              <a:t>“</a:t>
            </a:r>
            <a:r>
              <a:rPr lang="en-US" sz="4923">
                <a:solidFill>
                  <a:srgbClr val="D2BCFA"/>
                </a:solidFill>
                <a:latin typeface="Hatton Bold"/>
                <a:ea typeface="Hatton Bold"/>
                <a:cs typeface="Hatton Bold"/>
                <a:sym typeface="Hatton Bold"/>
              </a:rPr>
              <a:t>A nacionalidade da mulher casada</a:t>
            </a:r>
            <a:r>
              <a:rPr lang="en-US" sz="4923">
                <a:solidFill>
                  <a:srgbClr val="171717"/>
                </a:solidFill>
                <a:latin typeface="Hatton Bold"/>
                <a:ea typeface="Hatton Bold"/>
                <a:cs typeface="Hatton Bold"/>
                <a:sym typeface="Hatton Bold"/>
              </a:rPr>
              <a:t>” (1933) </a:t>
            </a:r>
          </a:p>
        </p:txBody>
      </p:sp>
      <p:sp>
        <p:nvSpPr>
          <p:cNvPr name="TextBox 7" id="7"/>
          <p:cNvSpPr txBox="true"/>
          <p:nvPr/>
        </p:nvSpPr>
        <p:spPr>
          <a:xfrm rot="0">
            <a:off x="16546276" y="828371"/>
            <a:ext cx="391923" cy="306705"/>
          </a:xfrm>
          <a:prstGeom prst="rect">
            <a:avLst/>
          </a:prstGeom>
        </p:spPr>
        <p:txBody>
          <a:bodyPr anchor="t" rtlCol="false" tIns="0" lIns="0" bIns="0" rIns="0">
            <a:spAutoFit/>
          </a:bodyPr>
          <a:lstStyle/>
          <a:p>
            <a:pPr algn="l">
              <a:lnSpc>
                <a:spcPts val="2520"/>
              </a:lnSpc>
            </a:pPr>
            <a:r>
              <a:rPr lang="en-US" sz="1800">
                <a:solidFill>
                  <a:srgbClr val="F5F5EF"/>
                </a:solidFill>
                <a:latin typeface="Red Hat Display"/>
                <a:ea typeface="Red Hat Display"/>
                <a:cs typeface="Red Hat Display"/>
                <a:sym typeface="Red Hat Display"/>
              </a:rPr>
              <a:t>14</a:t>
            </a:r>
          </a:p>
        </p:txBody>
      </p:sp>
      <p:sp>
        <p:nvSpPr>
          <p:cNvPr name="TextBox 8" id="8"/>
          <p:cNvSpPr txBox="true"/>
          <p:nvPr/>
        </p:nvSpPr>
        <p:spPr>
          <a:xfrm rot="0">
            <a:off x="1028700" y="523875"/>
            <a:ext cx="9112463" cy="283845"/>
          </a:xfrm>
          <a:prstGeom prst="rect">
            <a:avLst/>
          </a:prstGeom>
        </p:spPr>
        <p:txBody>
          <a:bodyPr anchor="t" rtlCol="false" tIns="0" lIns="0" bIns="0" rIns="0">
            <a:spAutoFit/>
          </a:bodyPr>
          <a:lstStyle/>
          <a:p>
            <a:pPr algn="l">
              <a:lnSpc>
                <a:spcPts val="2250"/>
              </a:lnSpc>
            </a:pPr>
            <a:r>
              <a:rPr lang="en-US" sz="1800" spc="197">
                <a:solidFill>
                  <a:srgbClr val="000000"/>
                </a:solidFill>
                <a:latin typeface="Red Hat Display"/>
                <a:ea typeface="Red Hat Display"/>
                <a:cs typeface="Red Hat Display"/>
                <a:sym typeface="Red Hat Display"/>
              </a:rPr>
              <a:t>Nacionalidade e a condição feminina na Comunidade Internacional</a:t>
            </a:r>
          </a:p>
        </p:txBody>
      </p:sp>
      <p:sp>
        <p:nvSpPr>
          <p:cNvPr name="TextBox 9" id="9"/>
          <p:cNvSpPr txBox="true"/>
          <p:nvPr/>
        </p:nvSpPr>
        <p:spPr>
          <a:xfrm rot="0">
            <a:off x="838200" y="4830179"/>
            <a:ext cx="10379678" cy="4912827"/>
          </a:xfrm>
          <a:prstGeom prst="rect">
            <a:avLst/>
          </a:prstGeom>
        </p:spPr>
        <p:txBody>
          <a:bodyPr anchor="t" rtlCol="false" tIns="0" lIns="0" bIns="0" rIns="0">
            <a:spAutoFit/>
          </a:bodyPr>
          <a:lstStyle/>
          <a:p>
            <a:pPr algn="l" marL="761321" indent="-380660" lvl="1">
              <a:lnSpc>
                <a:spcPts val="4936"/>
              </a:lnSpc>
              <a:buFont typeface="Arial"/>
              <a:buChar char="•"/>
            </a:pPr>
            <a:r>
              <a:rPr lang="en-US" sz="3526">
                <a:solidFill>
                  <a:srgbClr val="171717"/>
                </a:solidFill>
                <a:latin typeface="Red Hat Display"/>
                <a:ea typeface="Red Hat Display"/>
                <a:cs typeface="Red Hat Display"/>
                <a:sym typeface="Red Hat Display"/>
              </a:rPr>
              <a:t>Compilação de legislações que restringiam direitos de nacionalidade às mulheres ;</a:t>
            </a:r>
          </a:p>
          <a:p>
            <a:pPr algn="l" marL="761321" indent="-380660" lvl="1">
              <a:lnSpc>
                <a:spcPts val="4936"/>
              </a:lnSpc>
              <a:buFont typeface="Arial"/>
              <a:buChar char="•"/>
            </a:pPr>
            <a:r>
              <a:rPr lang="en-US" sz="3526">
                <a:solidFill>
                  <a:srgbClr val="171717"/>
                </a:solidFill>
                <a:latin typeface="Red Hat Display"/>
                <a:ea typeface="Red Hat Display"/>
                <a:cs typeface="Red Hat Display"/>
                <a:sym typeface="Red Hat Display"/>
              </a:rPr>
              <a:t>Sistema de influência do casamento "Europeu e asiático" de perda ou aquisição da nacionalidade da mulher, baseado na sujeição da mulher ao homem e na transmissão da cidadania por via consanguínea.</a:t>
            </a:r>
          </a:p>
          <a:p>
            <a:pPr algn="l">
              <a:lnSpc>
                <a:spcPts val="4936"/>
              </a:lnSpc>
            </a:pPr>
            <a:r>
              <a:rPr lang="en-US" sz="3526">
                <a:solidFill>
                  <a:srgbClr val="171717"/>
                </a:solidFill>
                <a:latin typeface="Red Hat Display"/>
                <a:ea typeface="Red Hat Display"/>
                <a:cs typeface="Red Hat Display"/>
                <a:sym typeface="Red Hat Display"/>
              </a:rPr>
              <a:t> </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F3ECFF"/>
        </a:solidFill>
      </p:bgPr>
    </p:bg>
    <p:spTree>
      <p:nvGrpSpPr>
        <p:cNvPr id="1" name=""/>
        <p:cNvGrpSpPr/>
        <p:nvPr/>
      </p:nvGrpSpPr>
      <p:grpSpPr>
        <a:xfrm>
          <a:off x="0" y="0"/>
          <a:ext cx="0" cy="0"/>
          <a:chOff x="0" y="0"/>
          <a:chExt cx="0" cy="0"/>
        </a:xfrm>
      </p:grpSpPr>
      <p:sp>
        <p:nvSpPr>
          <p:cNvPr name="Freeform 2" id="2"/>
          <p:cNvSpPr/>
          <p:nvPr/>
        </p:nvSpPr>
        <p:spPr>
          <a:xfrm flipH="false" flipV="false" rot="0">
            <a:off x="1162050" y="3694209"/>
            <a:ext cx="1123507" cy="1103845"/>
          </a:xfrm>
          <a:custGeom>
            <a:avLst/>
            <a:gdLst/>
            <a:ahLst/>
            <a:cxnLst/>
            <a:rect r="r" b="b" t="t" l="l"/>
            <a:pathLst>
              <a:path h="1103845" w="1123507">
                <a:moveTo>
                  <a:pt x="0" y="0"/>
                </a:moveTo>
                <a:lnTo>
                  <a:pt x="1123507" y="0"/>
                </a:lnTo>
                <a:lnTo>
                  <a:pt x="1123507" y="1103846"/>
                </a:lnTo>
                <a:lnTo>
                  <a:pt x="0" y="110384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162050" y="5654628"/>
            <a:ext cx="1123507" cy="1103845"/>
          </a:xfrm>
          <a:custGeom>
            <a:avLst/>
            <a:gdLst/>
            <a:ahLst/>
            <a:cxnLst/>
            <a:rect r="r" b="b" t="t" l="l"/>
            <a:pathLst>
              <a:path h="1103845" w="1123507">
                <a:moveTo>
                  <a:pt x="0" y="0"/>
                </a:moveTo>
                <a:lnTo>
                  <a:pt x="1123507" y="0"/>
                </a:lnTo>
                <a:lnTo>
                  <a:pt x="1123507" y="1103845"/>
                </a:lnTo>
                <a:lnTo>
                  <a:pt x="0" y="110384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1162050" y="7572383"/>
            <a:ext cx="1123507" cy="1103845"/>
          </a:xfrm>
          <a:custGeom>
            <a:avLst/>
            <a:gdLst/>
            <a:ahLst/>
            <a:cxnLst/>
            <a:rect r="r" b="b" t="t" l="l"/>
            <a:pathLst>
              <a:path h="1103845" w="1123507">
                <a:moveTo>
                  <a:pt x="0" y="0"/>
                </a:moveTo>
                <a:lnTo>
                  <a:pt x="1123507" y="0"/>
                </a:lnTo>
                <a:lnTo>
                  <a:pt x="1123507" y="1103845"/>
                </a:lnTo>
                <a:lnTo>
                  <a:pt x="0" y="110384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0">
            <a:off x="12790008" y="2628672"/>
            <a:ext cx="5535829" cy="7710963"/>
          </a:xfrm>
          <a:custGeom>
            <a:avLst/>
            <a:gdLst/>
            <a:ahLst/>
            <a:cxnLst/>
            <a:rect r="r" b="b" t="t" l="l"/>
            <a:pathLst>
              <a:path h="7710963" w="5535829">
                <a:moveTo>
                  <a:pt x="0" y="0"/>
                </a:moveTo>
                <a:lnTo>
                  <a:pt x="5535829" y="0"/>
                </a:lnTo>
                <a:lnTo>
                  <a:pt x="5535829" y="7710962"/>
                </a:lnTo>
                <a:lnTo>
                  <a:pt x="0" y="7710962"/>
                </a:lnTo>
                <a:lnTo>
                  <a:pt x="0" y="0"/>
                </a:lnTo>
                <a:close/>
              </a:path>
            </a:pathLst>
          </a:custGeom>
          <a:blipFill>
            <a:blip r:embed="rId4"/>
            <a:stretch>
              <a:fillRect l="0" t="0" r="0" b="0"/>
            </a:stretch>
          </a:blipFill>
        </p:spPr>
      </p:sp>
      <p:sp>
        <p:nvSpPr>
          <p:cNvPr name="TextBox 6" id="6"/>
          <p:cNvSpPr txBox="true"/>
          <p:nvPr/>
        </p:nvSpPr>
        <p:spPr>
          <a:xfrm rot="0">
            <a:off x="2761807" y="3779355"/>
            <a:ext cx="5640406" cy="466777"/>
          </a:xfrm>
          <a:prstGeom prst="rect">
            <a:avLst/>
          </a:prstGeom>
        </p:spPr>
        <p:txBody>
          <a:bodyPr anchor="t" rtlCol="false" tIns="0" lIns="0" bIns="0" rIns="0">
            <a:spAutoFit/>
          </a:bodyPr>
          <a:lstStyle/>
          <a:p>
            <a:pPr algn="ctr">
              <a:lnSpc>
                <a:spcPts val="3672"/>
              </a:lnSpc>
              <a:spcBef>
                <a:spcPct val="0"/>
              </a:spcBef>
            </a:pPr>
            <a:r>
              <a:rPr lang="en-US" sz="2937" spc="323">
                <a:solidFill>
                  <a:srgbClr val="000000"/>
                </a:solidFill>
                <a:latin typeface="Red Hat Display"/>
                <a:ea typeface="Red Hat Display"/>
                <a:cs typeface="Red Hat Display"/>
                <a:sym typeface="Red Hat Display"/>
              </a:rPr>
              <a:t>Convenção de Haia de 1930</a:t>
            </a:r>
          </a:p>
        </p:txBody>
      </p:sp>
      <p:sp>
        <p:nvSpPr>
          <p:cNvPr name="TextBox 7" id="7"/>
          <p:cNvSpPr txBox="true"/>
          <p:nvPr/>
        </p:nvSpPr>
        <p:spPr>
          <a:xfrm rot="0">
            <a:off x="2761807" y="4514210"/>
            <a:ext cx="10028202" cy="283845"/>
          </a:xfrm>
          <a:prstGeom prst="rect">
            <a:avLst/>
          </a:prstGeom>
        </p:spPr>
        <p:txBody>
          <a:bodyPr anchor="t" rtlCol="false" tIns="0" lIns="0" bIns="0" rIns="0">
            <a:spAutoFit/>
          </a:bodyPr>
          <a:lstStyle/>
          <a:p>
            <a:pPr algn="ctr" marL="388620" indent="-194310" lvl="1">
              <a:lnSpc>
                <a:spcPts val="2250"/>
              </a:lnSpc>
              <a:buFont typeface="Arial"/>
              <a:buChar char="•"/>
            </a:pPr>
            <a:r>
              <a:rPr lang="en-US" sz="1800" spc="197">
                <a:solidFill>
                  <a:srgbClr val="000000"/>
                </a:solidFill>
                <a:latin typeface="Red Hat Display"/>
                <a:ea typeface="Red Hat Display"/>
                <a:cs typeface="Red Hat Display"/>
                <a:sym typeface="Red Hat Display"/>
              </a:rPr>
              <a:t>Convention on Certain Questions Relating to the Conflict of Nationality Laws</a:t>
            </a:r>
          </a:p>
        </p:txBody>
      </p:sp>
      <p:sp>
        <p:nvSpPr>
          <p:cNvPr name="TextBox 8" id="8"/>
          <p:cNvSpPr txBox="true"/>
          <p:nvPr/>
        </p:nvSpPr>
        <p:spPr>
          <a:xfrm rot="0">
            <a:off x="1162050" y="341313"/>
            <a:ext cx="15445482" cy="2452293"/>
          </a:xfrm>
          <a:prstGeom prst="rect">
            <a:avLst/>
          </a:prstGeom>
        </p:spPr>
        <p:txBody>
          <a:bodyPr anchor="t" rtlCol="false" tIns="0" lIns="0" bIns="0" rIns="0">
            <a:spAutoFit/>
          </a:bodyPr>
          <a:lstStyle/>
          <a:p>
            <a:pPr algn="l">
              <a:lnSpc>
                <a:spcPts val="6584"/>
              </a:lnSpc>
            </a:pPr>
            <a:r>
              <a:rPr lang="en-US" sz="4703">
                <a:solidFill>
                  <a:srgbClr val="000000"/>
                </a:solidFill>
                <a:latin typeface="Open Sans Extra Bold"/>
                <a:ea typeface="Open Sans Extra Bold"/>
                <a:cs typeface="Open Sans Extra Bold"/>
                <a:sym typeface="Open Sans Extra Bold"/>
              </a:rPr>
              <a:t>Convenções acerca das</a:t>
            </a:r>
            <a:r>
              <a:rPr lang="en-US" sz="4703" i="true">
                <a:solidFill>
                  <a:srgbClr val="000000"/>
                </a:solidFill>
                <a:latin typeface="Open Sans Extra Bold Italics"/>
                <a:ea typeface="Open Sans Extra Bold Italics"/>
                <a:cs typeface="Open Sans Extra Bold Italics"/>
                <a:sym typeface="Open Sans Extra Bold Italics"/>
              </a:rPr>
              <a:t> restrições impostas às mulheres </a:t>
            </a:r>
            <a:r>
              <a:rPr lang="en-US" sz="4703">
                <a:solidFill>
                  <a:srgbClr val="000000"/>
                </a:solidFill>
                <a:latin typeface="Open Sans Extra Bold"/>
                <a:ea typeface="Open Sans Extra Bold"/>
                <a:cs typeface="Open Sans Extra Bold"/>
                <a:sym typeface="Open Sans Extra Bold"/>
              </a:rPr>
              <a:t>no que concerne o </a:t>
            </a:r>
            <a:r>
              <a:rPr lang="en-US" sz="4703">
                <a:solidFill>
                  <a:srgbClr val="D2BCFA"/>
                </a:solidFill>
                <a:latin typeface="Open Sans Extra Bold"/>
                <a:ea typeface="Open Sans Extra Bold"/>
                <a:cs typeface="Open Sans Extra Bold"/>
                <a:sym typeface="Open Sans Extra Bold"/>
              </a:rPr>
              <a:t>instituto da nacionalidade</a:t>
            </a:r>
          </a:p>
        </p:txBody>
      </p:sp>
      <p:sp>
        <p:nvSpPr>
          <p:cNvPr name="TextBox 9" id="9"/>
          <p:cNvSpPr txBox="true"/>
          <p:nvPr/>
        </p:nvSpPr>
        <p:spPr>
          <a:xfrm rot="0">
            <a:off x="2761807" y="5739773"/>
            <a:ext cx="10751890" cy="466777"/>
          </a:xfrm>
          <a:prstGeom prst="rect">
            <a:avLst/>
          </a:prstGeom>
        </p:spPr>
        <p:txBody>
          <a:bodyPr anchor="t" rtlCol="false" tIns="0" lIns="0" bIns="0" rIns="0">
            <a:spAutoFit/>
          </a:bodyPr>
          <a:lstStyle/>
          <a:p>
            <a:pPr algn="ctr">
              <a:lnSpc>
                <a:spcPts val="3672"/>
              </a:lnSpc>
              <a:spcBef>
                <a:spcPct val="0"/>
              </a:spcBef>
            </a:pPr>
            <a:r>
              <a:rPr lang="en-US" sz="2937" spc="323">
                <a:solidFill>
                  <a:srgbClr val="000000"/>
                </a:solidFill>
                <a:latin typeface="Red Hat Display"/>
                <a:ea typeface="Red Hat Display"/>
                <a:cs typeface="Red Hat Display"/>
                <a:sym typeface="Red Hat Display"/>
              </a:rPr>
              <a:t>Sétima Conferência Internacional Americana de 1933</a:t>
            </a:r>
          </a:p>
        </p:txBody>
      </p:sp>
      <p:sp>
        <p:nvSpPr>
          <p:cNvPr name="TextBox 10" id="10"/>
          <p:cNvSpPr txBox="true"/>
          <p:nvPr/>
        </p:nvSpPr>
        <p:spPr>
          <a:xfrm rot="0">
            <a:off x="2935728" y="6474628"/>
            <a:ext cx="5466484" cy="283845"/>
          </a:xfrm>
          <a:prstGeom prst="rect">
            <a:avLst/>
          </a:prstGeom>
        </p:spPr>
        <p:txBody>
          <a:bodyPr anchor="t" rtlCol="false" tIns="0" lIns="0" bIns="0" rIns="0">
            <a:spAutoFit/>
          </a:bodyPr>
          <a:lstStyle/>
          <a:p>
            <a:pPr algn="ctr" marL="388620" indent="-194310" lvl="1">
              <a:lnSpc>
                <a:spcPts val="2250"/>
              </a:lnSpc>
              <a:buFont typeface="Arial"/>
              <a:buChar char="•"/>
            </a:pPr>
            <a:r>
              <a:rPr lang="en-US" sz="1800" spc="197">
                <a:solidFill>
                  <a:srgbClr val="000000"/>
                </a:solidFill>
                <a:latin typeface="Red Hat Display"/>
                <a:ea typeface="Red Hat Display"/>
                <a:cs typeface="Red Hat Display"/>
                <a:sym typeface="Red Hat Display"/>
              </a:rPr>
              <a:t>Convention on the Nationality of Women</a:t>
            </a:r>
          </a:p>
        </p:txBody>
      </p:sp>
      <p:sp>
        <p:nvSpPr>
          <p:cNvPr name="TextBox 11" id="11"/>
          <p:cNvSpPr txBox="true"/>
          <p:nvPr/>
        </p:nvSpPr>
        <p:spPr>
          <a:xfrm rot="0">
            <a:off x="2761807" y="7657528"/>
            <a:ext cx="6896989" cy="466777"/>
          </a:xfrm>
          <a:prstGeom prst="rect">
            <a:avLst/>
          </a:prstGeom>
        </p:spPr>
        <p:txBody>
          <a:bodyPr anchor="t" rtlCol="false" tIns="0" lIns="0" bIns="0" rIns="0">
            <a:spAutoFit/>
          </a:bodyPr>
          <a:lstStyle/>
          <a:p>
            <a:pPr algn="ctr">
              <a:lnSpc>
                <a:spcPts val="3672"/>
              </a:lnSpc>
              <a:spcBef>
                <a:spcPct val="0"/>
              </a:spcBef>
            </a:pPr>
            <a:r>
              <a:rPr lang="en-US" sz="2937" spc="323">
                <a:solidFill>
                  <a:srgbClr val="000000"/>
                </a:solidFill>
                <a:latin typeface="Red Hat Display"/>
                <a:ea typeface="Red Hat Display"/>
                <a:cs typeface="Red Hat Display"/>
                <a:sym typeface="Red Hat Display"/>
              </a:rPr>
              <a:t>Assembleia Geral da ONU de 1957</a:t>
            </a:r>
          </a:p>
        </p:txBody>
      </p:sp>
      <p:sp>
        <p:nvSpPr>
          <p:cNvPr name="TextBox 12" id="12"/>
          <p:cNvSpPr txBox="true"/>
          <p:nvPr/>
        </p:nvSpPr>
        <p:spPr>
          <a:xfrm rot="0">
            <a:off x="2962222" y="8386668"/>
            <a:ext cx="6496159" cy="569595"/>
          </a:xfrm>
          <a:prstGeom prst="rect">
            <a:avLst/>
          </a:prstGeom>
        </p:spPr>
        <p:txBody>
          <a:bodyPr anchor="t" rtlCol="false" tIns="0" lIns="0" bIns="0" rIns="0">
            <a:spAutoFit/>
          </a:bodyPr>
          <a:lstStyle/>
          <a:p>
            <a:pPr algn="ctr" marL="388620" indent="-194310" lvl="1">
              <a:lnSpc>
                <a:spcPts val="2250"/>
              </a:lnSpc>
              <a:buFont typeface="Arial"/>
              <a:buChar char="•"/>
            </a:pPr>
            <a:r>
              <a:rPr lang="en-US" sz="1800" spc="197">
                <a:solidFill>
                  <a:srgbClr val="000000"/>
                </a:solidFill>
                <a:latin typeface="Red Hat Display"/>
                <a:ea typeface="Red Hat Display"/>
                <a:cs typeface="Red Hat Display"/>
                <a:sym typeface="Red Hat Display"/>
              </a:rPr>
              <a:t>Convention on the Nationality of Married Women</a:t>
            </a:r>
          </a:p>
          <a:p>
            <a:pPr algn="ctr">
              <a:lnSpc>
                <a:spcPts val="2250"/>
              </a:lnSpc>
            </a:pP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D2BCFA"/>
        </a:solidFill>
      </p:bgPr>
    </p:bg>
    <p:spTree>
      <p:nvGrpSpPr>
        <p:cNvPr id="1" name=""/>
        <p:cNvGrpSpPr/>
        <p:nvPr/>
      </p:nvGrpSpPr>
      <p:grpSpPr>
        <a:xfrm>
          <a:off x="0" y="0"/>
          <a:ext cx="0" cy="0"/>
          <a:chOff x="0" y="0"/>
          <a:chExt cx="0" cy="0"/>
        </a:xfrm>
      </p:grpSpPr>
      <p:sp>
        <p:nvSpPr>
          <p:cNvPr name="TextBox 2" id="2"/>
          <p:cNvSpPr txBox="true"/>
          <p:nvPr/>
        </p:nvSpPr>
        <p:spPr>
          <a:xfrm rot="0">
            <a:off x="2667000" y="3408881"/>
            <a:ext cx="13944188" cy="3248025"/>
          </a:xfrm>
          <a:prstGeom prst="rect">
            <a:avLst/>
          </a:prstGeom>
        </p:spPr>
        <p:txBody>
          <a:bodyPr anchor="t" rtlCol="false" tIns="0" lIns="0" bIns="0" rIns="0">
            <a:spAutoFit/>
          </a:bodyPr>
          <a:lstStyle/>
          <a:p>
            <a:pPr algn="ctr">
              <a:lnSpc>
                <a:spcPts val="12000"/>
              </a:lnSpc>
            </a:pPr>
            <a:r>
              <a:rPr lang="en-US" sz="12000">
                <a:solidFill>
                  <a:srgbClr val="171717"/>
                </a:solidFill>
                <a:latin typeface="Hatton Bold"/>
                <a:ea typeface="Hatton Bold"/>
                <a:cs typeface="Hatton Bold"/>
                <a:sym typeface="Hatton Bold"/>
              </a:rPr>
              <a:t>Considerações finais </a:t>
            </a:r>
          </a:p>
        </p:txBody>
      </p:sp>
      <p:sp>
        <p:nvSpPr>
          <p:cNvPr name="TextBox 3" id="3"/>
          <p:cNvSpPr txBox="true"/>
          <p:nvPr/>
        </p:nvSpPr>
        <p:spPr>
          <a:xfrm rot="0">
            <a:off x="5594930" y="7940617"/>
            <a:ext cx="8088328" cy="1156497"/>
          </a:xfrm>
          <a:prstGeom prst="rect">
            <a:avLst/>
          </a:prstGeom>
        </p:spPr>
        <p:txBody>
          <a:bodyPr anchor="t" rtlCol="false" tIns="0" lIns="0" bIns="0" rIns="0">
            <a:spAutoFit/>
          </a:bodyPr>
          <a:lstStyle/>
          <a:p>
            <a:pPr algn="l">
              <a:lnSpc>
                <a:spcPts val="4506"/>
              </a:lnSpc>
            </a:pPr>
            <a:r>
              <a:rPr lang="en-US" sz="3218">
                <a:solidFill>
                  <a:srgbClr val="FFFFFF"/>
                </a:solidFill>
                <a:latin typeface="Hatton"/>
                <a:ea typeface="Hatton"/>
                <a:cs typeface="Hatton"/>
                <a:sym typeface="Hatton"/>
              </a:rPr>
              <a:t>Acadêmica: Ana Vitória Vanzin Mendes</a:t>
            </a:r>
          </a:p>
          <a:p>
            <a:pPr algn="l">
              <a:lnSpc>
                <a:spcPts val="4506"/>
              </a:lnSpc>
            </a:pPr>
            <a:r>
              <a:rPr lang="en-US" sz="3218">
                <a:solidFill>
                  <a:srgbClr val="FFFFFF"/>
                </a:solidFill>
                <a:latin typeface="Hatton"/>
                <a:ea typeface="Hatton"/>
                <a:cs typeface="Hatton"/>
                <a:sym typeface="Hatton"/>
              </a:rPr>
              <a:t>Orientador: Prof. Dr. Arno Dal Ri Júnior</a:t>
            </a:r>
          </a:p>
        </p:txBody>
      </p:sp>
    </p:spTree>
  </p:cSld>
  <p:clrMapOvr>
    <a:masterClrMapping/>
  </p:clrMapOvr>
</p:sld>
</file>

<file path=ppt/slides/slide2.xml><?xml version="1.0" encoding="utf-8"?>
<p:sld xmlns:p="http://schemas.openxmlformats.org/presentationml/2006/main" xmlns:a="http://schemas.openxmlformats.org/drawingml/2006/main">
  <p:cSld>
    <p:bg>
      <p:bgPr>
        <a:solidFill>
          <a:srgbClr val="D2BCFA"/>
        </a:solidFill>
      </p:bgPr>
    </p:bg>
    <p:spTree>
      <p:nvGrpSpPr>
        <p:cNvPr id="1" name=""/>
        <p:cNvGrpSpPr/>
        <p:nvPr/>
      </p:nvGrpSpPr>
      <p:grpSpPr>
        <a:xfrm>
          <a:off x="0" y="0"/>
          <a:ext cx="0" cy="0"/>
          <a:chOff x="0" y="0"/>
          <a:chExt cx="0" cy="0"/>
        </a:xfrm>
      </p:grpSpPr>
      <p:grpSp>
        <p:nvGrpSpPr>
          <p:cNvPr name="Group 2" id="2"/>
          <p:cNvGrpSpPr/>
          <p:nvPr/>
        </p:nvGrpSpPr>
        <p:grpSpPr>
          <a:xfrm rot="0">
            <a:off x="8964110" y="3002021"/>
            <a:ext cx="8295190" cy="334636"/>
            <a:chOff x="0" y="0"/>
            <a:chExt cx="11060253" cy="446182"/>
          </a:xfrm>
        </p:grpSpPr>
        <p:sp>
          <p:nvSpPr>
            <p:cNvPr name="TextBox 3" id="3"/>
            <p:cNvSpPr txBox="true"/>
            <p:nvPr/>
          </p:nvSpPr>
          <p:spPr>
            <a:xfrm rot="0">
              <a:off x="0" y="136"/>
              <a:ext cx="1139927" cy="446045"/>
            </a:xfrm>
            <a:prstGeom prst="rect">
              <a:avLst/>
            </a:prstGeom>
          </p:spPr>
          <p:txBody>
            <a:bodyPr anchor="t" rtlCol="false" tIns="0" lIns="0" bIns="0" rIns="0">
              <a:spAutoFit/>
            </a:bodyPr>
            <a:lstStyle/>
            <a:p>
              <a:pPr algn="l">
                <a:lnSpc>
                  <a:spcPts val="2695"/>
                </a:lnSpc>
              </a:pPr>
              <a:r>
                <a:rPr lang="en-US" sz="1925">
                  <a:solidFill>
                    <a:srgbClr val="171717"/>
                  </a:solidFill>
                  <a:latin typeface="Hatton Bold"/>
                  <a:ea typeface="Hatton Bold"/>
                  <a:cs typeface="Hatton Bold"/>
                  <a:sym typeface="Hatton Bold"/>
                </a:rPr>
                <a:t>01</a:t>
              </a:r>
            </a:p>
          </p:txBody>
        </p:sp>
        <p:sp>
          <p:nvSpPr>
            <p:cNvPr name="TextBox 4" id="4"/>
            <p:cNvSpPr txBox="true"/>
            <p:nvPr/>
          </p:nvSpPr>
          <p:spPr>
            <a:xfrm rot="0">
              <a:off x="1953092" y="-47625"/>
              <a:ext cx="9107161" cy="491602"/>
            </a:xfrm>
            <a:prstGeom prst="rect">
              <a:avLst/>
            </a:prstGeom>
          </p:spPr>
          <p:txBody>
            <a:bodyPr anchor="t" rtlCol="false" tIns="0" lIns="0" bIns="0" rIns="0">
              <a:spAutoFit/>
            </a:bodyPr>
            <a:lstStyle/>
            <a:p>
              <a:pPr algn="l">
                <a:lnSpc>
                  <a:spcPts val="3168"/>
                </a:lnSpc>
              </a:pPr>
              <a:r>
                <a:rPr lang="en-US" sz="2200">
                  <a:solidFill>
                    <a:srgbClr val="000000"/>
                  </a:solidFill>
                  <a:latin typeface="Red Hat Display"/>
                  <a:ea typeface="Red Hat Display"/>
                  <a:cs typeface="Red Hat Display"/>
                  <a:sym typeface="Red Hat Display"/>
                </a:rPr>
                <a:t>ORIGENS DO CONCEITO DE NACIONALIDADE</a:t>
              </a:r>
            </a:p>
          </p:txBody>
        </p:sp>
      </p:grpSp>
      <p:sp>
        <p:nvSpPr>
          <p:cNvPr name="TextBox 5" id="5"/>
          <p:cNvSpPr txBox="true"/>
          <p:nvPr/>
        </p:nvSpPr>
        <p:spPr>
          <a:xfrm rot="0">
            <a:off x="10428930" y="3735328"/>
            <a:ext cx="6830370" cy="380608"/>
          </a:xfrm>
          <a:prstGeom prst="rect">
            <a:avLst/>
          </a:prstGeom>
        </p:spPr>
        <p:txBody>
          <a:bodyPr anchor="t" rtlCol="false" tIns="0" lIns="0" bIns="0" rIns="0">
            <a:spAutoFit/>
          </a:bodyPr>
          <a:lstStyle/>
          <a:p>
            <a:pPr algn="l">
              <a:lnSpc>
                <a:spcPts val="3168"/>
              </a:lnSpc>
            </a:pPr>
            <a:r>
              <a:rPr lang="en-US" sz="2200">
                <a:solidFill>
                  <a:srgbClr val="FFFFFF"/>
                </a:solidFill>
                <a:latin typeface="Red Hat Display"/>
                <a:ea typeface="Red Hat Display"/>
                <a:cs typeface="Red Hat Display"/>
                <a:sym typeface="Red Hat Display"/>
              </a:rPr>
              <a:t>Contexto</a:t>
            </a:r>
            <a:r>
              <a:rPr lang="en-US" sz="2200">
                <a:solidFill>
                  <a:srgbClr val="FFFFFF"/>
                </a:solidFill>
                <a:latin typeface="Red Hat Display"/>
                <a:ea typeface="Red Hat Display"/>
                <a:cs typeface="Red Hat Display"/>
                <a:sym typeface="Red Hat Display"/>
              </a:rPr>
              <a:t> h</a:t>
            </a:r>
            <a:r>
              <a:rPr lang="en-US" sz="2200">
                <a:solidFill>
                  <a:srgbClr val="FFFFFF"/>
                </a:solidFill>
                <a:latin typeface="Red Hat Display"/>
                <a:ea typeface="Red Hat Display"/>
                <a:cs typeface="Red Hat Display"/>
                <a:sym typeface="Red Hat Display"/>
              </a:rPr>
              <a:t>istórico</a:t>
            </a:r>
          </a:p>
        </p:txBody>
      </p:sp>
      <p:sp>
        <p:nvSpPr>
          <p:cNvPr name="TextBox 6" id="6"/>
          <p:cNvSpPr txBox="true"/>
          <p:nvPr/>
        </p:nvSpPr>
        <p:spPr>
          <a:xfrm rot="0">
            <a:off x="10428930" y="4516259"/>
            <a:ext cx="6830370" cy="1180708"/>
          </a:xfrm>
          <a:prstGeom prst="rect">
            <a:avLst/>
          </a:prstGeom>
        </p:spPr>
        <p:txBody>
          <a:bodyPr anchor="t" rtlCol="false" tIns="0" lIns="0" bIns="0" rIns="0">
            <a:spAutoFit/>
          </a:bodyPr>
          <a:lstStyle/>
          <a:p>
            <a:pPr algn="l">
              <a:lnSpc>
                <a:spcPts val="3168"/>
              </a:lnSpc>
            </a:pPr>
            <a:r>
              <a:rPr lang="en-US" sz="2200">
                <a:solidFill>
                  <a:srgbClr val="FFFFFF"/>
                </a:solidFill>
                <a:latin typeface="Red Hat Display"/>
                <a:ea typeface="Red Hat Display"/>
                <a:cs typeface="Red Hat Display"/>
                <a:sym typeface="Red Hat Display"/>
              </a:rPr>
              <a:t>Pasquale M</a:t>
            </a:r>
            <a:r>
              <a:rPr lang="en-US" sz="2200">
                <a:solidFill>
                  <a:srgbClr val="FFFFFF"/>
                </a:solidFill>
                <a:latin typeface="Red Hat Display"/>
                <a:ea typeface="Red Hat Display"/>
                <a:cs typeface="Red Hat Display"/>
                <a:sym typeface="Red Hat Display"/>
              </a:rPr>
              <a:t>ancini e o princípi</a:t>
            </a:r>
            <a:r>
              <a:rPr lang="en-US" sz="2200">
                <a:solidFill>
                  <a:srgbClr val="FFFFFF"/>
                </a:solidFill>
                <a:latin typeface="Red Hat Display"/>
                <a:ea typeface="Red Hat Display"/>
                <a:cs typeface="Red Hat Display"/>
                <a:sym typeface="Red Hat Display"/>
              </a:rPr>
              <a:t>o da nacionalidade</a:t>
            </a:r>
          </a:p>
          <a:p>
            <a:pPr algn="l">
              <a:lnSpc>
                <a:spcPts val="3168"/>
              </a:lnSpc>
            </a:pPr>
          </a:p>
          <a:p>
            <a:pPr algn="l">
              <a:lnSpc>
                <a:spcPts val="3168"/>
              </a:lnSpc>
            </a:pPr>
          </a:p>
        </p:txBody>
      </p:sp>
      <p:grpSp>
        <p:nvGrpSpPr>
          <p:cNvPr name="Group 7" id="7"/>
          <p:cNvGrpSpPr/>
          <p:nvPr/>
        </p:nvGrpSpPr>
        <p:grpSpPr>
          <a:xfrm rot="0">
            <a:off x="8964110" y="5316959"/>
            <a:ext cx="8997327" cy="330154"/>
            <a:chOff x="0" y="0"/>
            <a:chExt cx="11996436" cy="440206"/>
          </a:xfrm>
        </p:grpSpPr>
        <p:sp>
          <p:nvSpPr>
            <p:cNvPr name="TextBox 8" id="8"/>
            <p:cNvSpPr txBox="true"/>
            <p:nvPr/>
          </p:nvSpPr>
          <p:spPr>
            <a:xfrm rot="0">
              <a:off x="0" y="18401"/>
              <a:ext cx="1236415" cy="421804"/>
            </a:xfrm>
            <a:prstGeom prst="rect">
              <a:avLst/>
            </a:prstGeom>
          </p:spPr>
          <p:txBody>
            <a:bodyPr anchor="t" rtlCol="false" tIns="0" lIns="0" bIns="0" rIns="0">
              <a:spAutoFit/>
            </a:bodyPr>
            <a:lstStyle/>
            <a:p>
              <a:pPr algn="l">
                <a:lnSpc>
                  <a:spcPts val="2527"/>
                </a:lnSpc>
              </a:pPr>
              <a:r>
                <a:rPr lang="en-US" sz="1805">
                  <a:solidFill>
                    <a:srgbClr val="171717"/>
                  </a:solidFill>
                  <a:latin typeface="Hatton Bold"/>
                  <a:ea typeface="Hatton Bold"/>
                  <a:cs typeface="Hatton Bold"/>
                  <a:sym typeface="Hatton Bold"/>
                </a:rPr>
                <a:t>02</a:t>
              </a:r>
            </a:p>
          </p:txBody>
        </p:sp>
        <p:sp>
          <p:nvSpPr>
            <p:cNvPr name="TextBox 9" id="9"/>
            <p:cNvSpPr txBox="true"/>
            <p:nvPr/>
          </p:nvSpPr>
          <p:spPr>
            <a:xfrm rot="0">
              <a:off x="2118410" y="-47625"/>
              <a:ext cx="9878026" cy="465995"/>
            </a:xfrm>
            <a:prstGeom prst="rect">
              <a:avLst/>
            </a:prstGeom>
          </p:spPr>
          <p:txBody>
            <a:bodyPr anchor="t" rtlCol="false" tIns="0" lIns="0" bIns="0" rIns="0">
              <a:spAutoFit/>
            </a:bodyPr>
            <a:lstStyle/>
            <a:p>
              <a:pPr algn="l">
                <a:lnSpc>
                  <a:spcPts val="2971"/>
                </a:lnSpc>
              </a:pPr>
            </a:p>
          </p:txBody>
        </p:sp>
      </p:grpSp>
      <p:grpSp>
        <p:nvGrpSpPr>
          <p:cNvPr name="Group 10" id="10"/>
          <p:cNvGrpSpPr/>
          <p:nvPr/>
        </p:nvGrpSpPr>
        <p:grpSpPr>
          <a:xfrm rot="0">
            <a:off x="8964110" y="6409913"/>
            <a:ext cx="8295190" cy="1133083"/>
            <a:chOff x="0" y="0"/>
            <a:chExt cx="11060253" cy="1510777"/>
          </a:xfrm>
        </p:grpSpPr>
        <p:sp>
          <p:nvSpPr>
            <p:cNvPr name="TextBox 11" id="11"/>
            <p:cNvSpPr txBox="true"/>
            <p:nvPr/>
          </p:nvSpPr>
          <p:spPr>
            <a:xfrm rot="0">
              <a:off x="0" y="23424"/>
              <a:ext cx="1139927" cy="446045"/>
            </a:xfrm>
            <a:prstGeom prst="rect">
              <a:avLst/>
            </a:prstGeom>
          </p:spPr>
          <p:txBody>
            <a:bodyPr anchor="t" rtlCol="false" tIns="0" lIns="0" bIns="0" rIns="0">
              <a:spAutoFit/>
            </a:bodyPr>
            <a:lstStyle/>
            <a:p>
              <a:pPr algn="l">
                <a:lnSpc>
                  <a:spcPts val="2695"/>
                </a:lnSpc>
              </a:pPr>
            </a:p>
          </p:txBody>
        </p:sp>
        <p:sp>
          <p:nvSpPr>
            <p:cNvPr name="TextBox 12" id="12"/>
            <p:cNvSpPr txBox="true"/>
            <p:nvPr/>
          </p:nvSpPr>
          <p:spPr>
            <a:xfrm rot="0">
              <a:off x="1953092" y="-47625"/>
              <a:ext cx="9107161" cy="1558402"/>
            </a:xfrm>
            <a:prstGeom prst="rect">
              <a:avLst/>
            </a:prstGeom>
          </p:spPr>
          <p:txBody>
            <a:bodyPr anchor="t" rtlCol="false" tIns="0" lIns="0" bIns="0" rIns="0">
              <a:spAutoFit/>
            </a:bodyPr>
            <a:lstStyle/>
            <a:p>
              <a:pPr algn="l">
                <a:lnSpc>
                  <a:spcPts val="3168"/>
                </a:lnSpc>
              </a:pPr>
              <a:r>
                <a:rPr lang="en-US" sz="2200">
                  <a:solidFill>
                    <a:srgbClr val="FFFFFF"/>
                  </a:solidFill>
                  <a:latin typeface="Red Hat Display"/>
                  <a:ea typeface="Red Hat Display"/>
                  <a:cs typeface="Red Hat Display"/>
                  <a:sym typeface="Red Hat Display"/>
                </a:rPr>
                <a:t>O contrato sexual e o</a:t>
              </a:r>
              <a:r>
                <a:rPr lang="en-US" sz="2200">
                  <a:solidFill>
                    <a:srgbClr val="FFFFFF"/>
                  </a:solidFill>
                  <a:latin typeface="Red Hat Display"/>
                  <a:ea typeface="Red Hat Display"/>
                  <a:cs typeface="Red Hat Display"/>
                  <a:sym typeface="Red Hat Display"/>
                </a:rPr>
                <a:t> patriarcalismo</a:t>
              </a:r>
              <a:r>
                <a:rPr lang="en-US" sz="2200">
                  <a:solidFill>
                    <a:srgbClr val="FFFFFF"/>
                  </a:solidFill>
                  <a:latin typeface="Red Hat Display"/>
                  <a:ea typeface="Red Hat Display"/>
                  <a:cs typeface="Red Hat Display"/>
                  <a:sym typeface="Red Hat Display"/>
                </a:rPr>
                <a:t> nas leis de nacionalidade</a:t>
              </a:r>
            </a:p>
            <a:p>
              <a:pPr algn="l">
                <a:lnSpc>
                  <a:spcPts val="3168"/>
                </a:lnSpc>
              </a:pPr>
            </a:p>
          </p:txBody>
        </p:sp>
      </p:grpSp>
      <p:sp>
        <p:nvSpPr>
          <p:cNvPr name="TextBox 13" id="13"/>
          <p:cNvSpPr txBox="true"/>
          <p:nvPr/>
        </p:nvSpPr>
        <p:spPr>
          <a:xfrm rot="0">
            <a:off x="10428930" y="7666302"/>
            <a:ext cx="6830370" cy="780658"/>
          </a:xfrm>
          <a:prstGeom prst="rect">
            <a:avLst/>
          </a:prstGeom>
        </p:spPr>
        <p:txBody>
          <a:bodyPr anchor="t" rtlCol="false" tIns="0" lIns="0" bIns="0" rIns="0">
            <a:spAutoFit/>
          </a:bodyPr>
          <a:lstStyle/>
          <a:p>
            <a:pPr algn="l">
              <a:lnSpc>
                <a:spcPts val="3168"/>
              </a:lnSpc>
            </a:pPr>
            <a:r>
              <a:rPr lang="en-US" sz="2200">
                <a:solidFill>
                  <a:srgbClr val="FFFFFF"/>
                </a:solidFill>
                <a:latin typeface="Red Hat Display"/>
                <a:ea typeface="Red Hat Display"/>
                <a:cs typeface="Red Hat Display"/>
                <a:sym typeface="Red Hat Display"/>
              </a:rPr>
              <a:t>O movimento femini</a:t>
            </a:r>
            <a:r>
              <a:rPr lang="en-US" sz="2200">
                <a:solidFill>
                  <a:srgbClr val="FFFFFF"/>
                </a:solidFill>
                <a:latin typeface="Red Hat Display"/>
                <a:ea typeface="Red Hat Display"/>
                <a:cs typeface="Red Hat Display"/>
                <a:sym typeface="Red Hat Display"/>
              </a:rPr>
              <a:t>sta do</a:t>
            </a:r>
            <a:r>
              <a:rPr lang="en-US" sz="2200">
                <a:solidFill>
                  <a:srgbClr val="FFFFFF"/>
                </a:solidFill>
                <a:latin typeface="Red Hat Display"/>
                <a:ea typeface="Red Hat Display"/>
                <a:cs typeface="Red Hat Display"/>
                <a:sym typeface="Red Hat Display"/>
              </a:rPr>
              <a:t> século XX e o direito à nacionalidade independente</a:t>
            </a:r>
          </a:p>
        </p:txBody>
      </p:sp>
      <p:sp>
        <p:nvSpPr>
          <p:cNvPr name="AutoShape 14" id="14"/>
          <p:cNvSpPr/>
          <p:nvPr/>
        </p:nvSpPr>
        <p:spPr>
          <a:xfrm rot="-5400000">
            <a:off x="13107339" y="-592156"/>
            <a:ext cx="8733" cy="8295190"/>
          </a:xfrm>
          <a:prstGeom prst="rect">
            <a:avLst/>
          </a:prstGeom>
          <a:solidFill>
            <a:srgbClr val="000000"/>
          </a:solidFill>
        </p:spPr>
      </p:sp>
      <p:sp>
        <p:nvSpPr>
          <p:cNvPr name="AutoShape 15" id="15"/>
          <p:cNvSpPr/>
          <p:nvPr/>
        </p:nvSpPr>
        <p:spPr>
          <a:xfrm rot="-5400000">
            <a:off x="13107339" y="188776"/>
            <a:ext cx="8733" cy="8295190"/>
          </a:xfrm>
          <a:prstGeom prst="rect">
            <a:avLst/>
          </a:prstGeom>
          <a:solidFill>
            <a:srgbClr val="000000"/>
          </a:solidFill>
        </p:spPr>
      </p:sp>
      <p:sp>
        <p:nvSpPr>
          <p:cNvPr name="AutoShape 16" id="16"/>
          <p:cNvSpPr/>
          <p:nvPr/>
        </p:nvSpPr>
        <p:spPr>
          <a:xfrm rot="-5400000">
            <a:off x="13107334" y="978435"/>
            <a:ext cx="8742" cy="8295190"/>
          </a:xfrm>
          <a:prstGeom prst="rect">
            <a:avLst/>
          </a:prstGeom>
          <a:solidFill>
            <a:srgbClr val="000000"/>
          </a:solidFill>
        </p:spPr>
      </p:sp>
      <p:sp>
        <p:nvSpPr>
          <p:cNvPr name="AutoShape 17" id="17"/>
          <p:cNvSpPr/>
          <p:nvPr/>
        </p:nvSpPr>
        <p:spPr>
          <a:xfrm rot="-5400000">
            <a:off x="13107334" y="3248663"/>
            <a:ext cx="8742" cy="8295190"/>
          </a:xfrm>
          <a:prstGeom prst="rect">
            <a:avLst/>
          </a:prstGeom>
          <a:solidFill>
            <a:srgbClr val="000000"/>
          </a:solidFill>
        </p:spPr>
      </p:sp>
      <p:sp>
        <p:nvSpPr>
          <p:cNvPr name="TextBox 18" id="18"/>
          <p:cNvSpPr txBox="true"/>
          <p:nvPr/>
        </p:nvSpPr>
        <p:spPr>
          <a:xfrm rot="0">
            <a:off x="1028700" y="4323281"/>
            <a:ext cx="7238588" cy="1724025"/>
          </a:xfrm>
          <a:prstGeom prst="rect">
            <a:avLst/>
          </a:prstGeom>
        </p:spPr>
        <p:txBody>
          <a:bodyPr anchor="t" rtlCol="false" tIns="0" lIns="0" bIns="0" rIns="0">
            <a:spAutoFit/>
          </a:bodyPr>
          <a:lstStyle/>
          <a:p>
            <a:pPr algn="l">
              <a:lnSpc>
                <a:spcPts val="12000"/>
              </a:lnSpc>
            </a:pPr>
            <a:r>
              <a:rPr lang="en-US" sz="12000">
                <a:solidFill>
                  <a:srgbClr val="171717"/>
                </a:solidFill>
                <a:latin typeface="Hatton Bold"/>
                <a:ea typeface="Hatton Bold"/>
                <a:cs typeface="Hatton Bold"/>
                <a:sym typeface="Hatton Bold"/>
              </a:rPr>
              <a:t>Sumário</a:t>
            </a:r>
          </a:p>
        </p:txBody>
      </p:sp>
      <p:sp>
        <p:nvSpPr>
          <p:cNvPr name="TextBox 19" id="19"/>
          <p:cNvSpPr txBox="true"/>
          <p:nvPr/>
        </p:nvSpPr>
        <p:spPr>
          <a:xfrm rot="0">
            <a:off x="769927" y="9534525"/>
            <a:ext cx="11171177" cy="283845"/>
          </a:xfrm>
          <a:prstGeom prst="rect">
            <a:avLst/>
          </a:prstGeom>
        </p:spPr>
        <p:txBody>
          <a:bodyPr anchor="t" rtlCol="false" tIns="0" lIns="0" bIns="0" rIns="0">
            <a:spAutoFit/>
          </a:bodyPr>
          <a:lstStyle/>
          <a:p>
            <a:pPr algn="l">
              <a:lnSpc>
                <a:spcPts val="2250"/>
              </a:lnSpc>
            </a:pPr>
            <a:r>
              <a:rPr lang="en-US" sz="1800" spc="197">
                <a:solidFill>
                  <a:srgbClr val="171717"/>
                </a:solidFill>
                <a:latin typeface="Red Hat Display"/>
                <a:ea typeface="Red Hat Display"/>
                <a:cs typeface="Red Hat Display"/>
                <a:sym typeface="Red Hat Display"/>
              </a:rPr>
              <a:t>Nacionalidade e a condição feminina na Comunidade Internacional</a:t>
            </a:r>
          </a:p>
        </p:txBody>
      </p:sp>
      <p:sp>
        <p:nvSpPr>
          <p:cNvPr name="AutoShape 20" id="20"/>
          <p:cNvSpPr/>
          <p:nvPr/>
        </p:nvSpPr>
        <p:spPr>
          <a:xfrm rot="-5400000">
            <a:off x="13107334" y="2076189"/>
            <a:ext cx="8742" cy="8295190"/>
          </a:xfrm>
          <a:prstGeom prst="rect">
            <a:avLst/>
          </a:prstGeom>
          <a:solidFill>
            <a:srgbClr val="000000"/>
          </a:solidFill>
        </p:spPr>
      </p:sp>
      <p:sp>
        <p:nvSpPr>
          <p:cNvPr name="TextBox 21" id="21"/>
          <p:cNvSpPr txBox="true"/>
          <p:nvPr/>
        </p:nvSpPr>
        <p:spPr>
          <a:xfrm rot="0">
            <a:off x="10418295" y="8817292"/>
            <a:ext cx="2693410" cy="306705"/>
          </a:xfrm>
          <a:prstGeom prst="rect">
            <a:avLst/>
          </a:prstGeom>
        </p:spPr>
        <p:txBody>
          <a:bodyPr anchor="t" rtlCol="false" tIns="0" lIns="0" bIns="0" rIns="0">
            <a:spAutoFit/>
          </a:bodyPr>
          <a:lstStyle/>
          <a:p>
            <a:pPr algn="ctr">
              <a:lnSpc>
                <a:spcPts val="2520"/>
              </a:lnSpc>
              <a:spcBef>
                <a:spcPct val="0"/>
              </a:spcBef>
            </a:pPr>
            <a:r>
              <a:rPr lang="en-US" sz="1800">
                <a:solidFill>
                  <a:srgbClr val="FFFFFF"/>
                </a:solidFill>
                <a:latin typeface="Red Hat Display"/>
                <a:ea typeface="Red Hat Display"/>
                <a:cs typeface="Red Hat Display"/>
                <a:sym typeface="Red Hat Display"/>
              </a:rPr>
              <a:t>CONSIDERAÇÕES FINAIS</a:t>
            </a:r>
          </a:p>
        </p:txBody>
      </p:sp>
      <p:sp>
        <p:nvSpPr>
          <p:cNvPr name="TextBox 22" id="22"/>
          <p:cNvSpPr txBox="true"/>
          <p:nvPr/>
        </p:nvSpPr>
        <p:spPr>
          <a:xfrm rot="0">
            <a:off x="10418295" y="2380991"/>
            <a:ext cx="1522809" cy="621030"/>
          </a:xfrm>
          <a:prstGeom prst="rect">
            <a:avLst/>
          </a:prstGeom>
        </p:spPr>
        <p:txBody>
          <a:bodyPr anchor="t" rtlCol="false" tIns="0" lIns="0" bIns="0" rIns="0">
            <a:spAutoFit/>
          </a:bodyPr>
          <a:lstStyle/>
          <a:p>
            <a:pPr algn="ctr">
              <a:lnSpc>
                <a:spcPts val="2520"/>
              </a:lnSpc>
            </a:pPr>
            <a:r>
              <a:rPr lang="en-US" sz="1800">
                <a:solidFill>
                  <a:srgbClr val="FFFFFF"/>
                </a:solidFill>
                <a:latin typeface="Red Hat Display"/>
                <a:ea typeface="Red Hat Display"/>
                <a:cs typeface="Red Hat Display"/>
                <a:sym typeface="Red Hat Display"/>
              </a:rPr>
              <a:t>INTRODUÇÃO</a:t>
            </a:r>
          </a:p>
          <a:p>
            <a:pPr algn="ctr">
              <a:lnSpc>
                <a:spcPts val="2520"/>
              </a:lnSpc>
              <a:spcBef>
                <a:spcPct val="0"/>
              </a:spcBef>
            </a:pPr>
          </a:p>
        </p:txBody>
      </p:sp>
      <p:sp>
        <p:nvSpPr>
          <p:cNvPr name="TextBox 23" id="23"/>
          <p:cNvSpPr txBox="true"/>
          <p:nvPr/>
        </p:nvSpPr>
        <p:spPr>
          <a:xfrm rot="0">
            <a:off x="10418295" y="5365951"/>
            <a:ext cx="6112886" cy="681355"/>
          </a:xfrm>
          <a:prstGeom prst="rect">
            <a:avLst/>
          </a:prstGeom>
        </p:spPr>
        <p:txBody>
          <a:bodyPr anchor="t" rtlCol="false" tIns="0" lIns="0" bIns="0" rIns="0">
            <a:spAutoFit/>
          </a:bodyPr>
          <a:lstStyle/>
          <a:p>
            <a:pPr algn="ctr">
              <a:lnSpc>
                <a:spcPts val="2749"/>
              </a:lnSpc>
              <a:spcBef>
                <a:spcPct val="0"/>
              </a:spcBef>
            </a:pPr>
            <a:r>
              <a:rPr lang="en-US" sz="2199" spc="241">
                <a:solidFill>
                  <a:srgbClr val="000000"/>
                </a:solidFill>
                <a:latin typeface="Red Hat Display"/>
                <a:ea typeface="Red Hat Display"/>
                <a:cs typeface="Red Hat Display"/>
                <a:sym typeface="Red Hat Display"/>
              </a:rPr>
              <a:t>A CONDIÇÃO FEMININA E A NEGAÇÃO </a:t>
            </a:r>
          </a:p>
          <a:p>
            <a:pPr algn="l">
              <a:lnSpc>
                <a:spcPts val="2749"/>
              </a:lnSpc>
              <a:spcBef>
                <a:spcPct val="0"/>
              </a:spcBef>
            </a:pPr>
            <a:r>
              <a:rPr lang="en-US" sz="2199" spc="241">
                <a:solidFill>
                  <a:srgbClr val="000000"/>
                </a:solidFill>
                <a:latin typeface="Red Hat Display"/>
                <a:ea typeface="Red Hat Display"/>
                <a:cs typeface="Red Hat Display"/>
                <a:sym typeface="Red Hat Display"/>
              </a:rPr>
              <a:t>DO DIREITO DE NACIONALIDADE</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171717"/>
        </a:solidFill>
      </p:bgPr>
    </p:bg>
    <p:spTree>
      <p:nvGrpSpPr>
        <p:cNvPr id="1" name=""/>
        <p:cNvGrpSpPr/>
        <p:nvPr/>
      </p:nvGrpSpPr>
      <p:grpSpPr>
        <a:xfrm>
          <a:off x="0" y="0"/>
          <a:ext cx="0" cy="0"/>
          <a:chOff x="0" y="0"/>
          <a:chExt cx="0" cy="0"/>
        </a:xfrm>
      </p:grpSpPr>
      <p:grpSp>
        <p:nvGrpSpPr>
          <p:cNvPr name="Group 2" id="2"/>
          <p:cNvGrpSpPr/>
          <p:nvPr/>
        </p:nvGrpSpPr>
        <p:grpSpPr>
          <a:xfrm rot="0">
            <a:off x="1579507" y="1297289"/>
            <a:ext cx="15156221" cy="10599858"/>
            <a:chOff x="0" y="0"/>
            <a:chExt cx="20208295" cy="14133144"/>
          </a:xfrm>
        </p:grpSpPr>
        <p:sp>
          <p:nvSpPr>
            <p:cNvPr name="TextBox 3" id="3"/>
            <p:cNvSpPr txBox="true"/>
            <p:nvPr/>
          </p:nvSpPr>
          <p:spPr>
            <a:xfrm rot="0">
              <a:off x="0" y="-57150"/>
              <a:ext cx="20208295" cy="12938330"/>
            </a:xfrm>
            <a:prstGeom prst="rect">
              <a:avLst/>
            </a:prstGeom>
          </p:spPr>
          <p:txBody>
            <a:bodyPr anchor="t" rtlCol="false" tIns="0" lIns="0" bIns="0" rIns="0">
              <a:spAutoFit/>
            </a:bodyPr>
            <a:lstStyle/>
            <a:p>
              <a:pPr algn="l">
                <a:lnSpc>
                  <a:spcPts val="6339"/>
                </a:lnSpc>
              </a:pPr>
              <a:r>
                <a:rPr lang="en-US" sz="5282">
                  <a:solidFill>
                    <a:srgbClr val="F5F5EF"/>
                  </a:solidFill>
                  <a:latin typeface="Hatton"/>
                  <a:ea typeface="Hatton"/>
                  <a:cs typeface="Hatton"/>
                  <a:sym typeface="Hatton"/>
                </a:rPr>
                <a:t>"Pouca</a:t>
              </a:r>
              <a:r>
                <a:rPr lang="en-US" sz="5282">
                  <a:solidFill>
                    <a:srgbClr val="F5F5EF"/>
                  </a:solidFill>
                  <a:latin typeface="Hatton"/>
                  <a:ea typeface="Hatton"/>
                  <a:cs typeface="Hatton"/>
                  <a:sym typeface="Hatton"/>
                </a:rPr>
                <a:t>s questões internaci</a:t>
              </a:r>
              <a:r>
                <a:rPr lang="en-US" sz="5282" u="none">
                  <a:solidFill>
                    <a:srgbClr val="F5F5EF"/>
                  </a:solidFill>
                  <a:latin typeface="Hatton"/>
                  <a:ea typeface="Hatton"/>
                  <a:cs typeface="Hatton"/>
                  <a:sym typeface="Hatton"/>
                </a:rPr>
                <a:t>on</a:t>
              </a:r>
              <a:r>
                <a:rPr lang="en-US" sz="5282">
                  <a:solidFill>
                    <a:srgbClr val="F5F5EF"/>
                  </a:solidFill>
                  <a:latin typeface="Hatton"/>
                  <a:ea typeface="Hatton"/>
                  <a:cs typeface="Hatton"/>
                  <a:sym typeface="Hatton"/>
                </a:rPr>
                <a:t>ais apresentam aspectos tão conflitantes e desconcertantes como o da nacionalidade das mulheres. É uma questão moderna ... Agora [as mulheres] foram forçadas a uma consciência rude das condições completamente caóticas das </a:t>
              </a:r>
              <a:r>
                <a:rPr lang="en-US" sz="5282">
                  <a:solidFill>
                    <a:srgbClr val="F5F5EF"/>
                  </a:solidFill>
                  <a:latin typeface="Hatton"/>
                  <a:ea typeface="Hatton"/>
                  <a:cs typeface="Hatton"/>
                  <a:sym typeface="Hatton"/>
                </a:rPr>
                <a:t>leis</a:t>
              </a:r>
              <a:r>
                <a:rPr lang="en-US" sz="5282">
                  <a:solidFill>
                    <a:srgbClr val="F5F5EF"/>
                  </a:solidFill>
                  <a:latin typeface="Hatton"/>
                  <a:ea typeface="Hatton"/>
                  <a:cs typeface="Hatton"/>
                  <a:sym typeface="Hatton"/>
                </a:rPr>
                <a:t> de nacionalidade existentes". </a:t>
              </a:r>
            </a:p>
            <a:p>
              <a:pPr algn="l">
                <a:lnSpc>
                  <a:spcPts val="6339"/>
                </a:lnSpc>
              </a:pPr>
            </a:p>
            <a:p>
              <a:pPr algn="l">
                <a:lnSpc>
                  <a:spcPts val="6339"/>
                </a:lnSpc>
              </a:pPr>
            </a:p>
            <a:p>
              <a:pPr algn="l">
                <a:lnSpc>
                  <a:spcPts val="6339"/>
                </a:lnSpc>
              </a:pPr>
            </a:p>
            <a:p>
              <a:pPr algn="l">
                <a:lnSpc>
                  <a:spcPts val="6339"/>
                </a:lnSpc>
              </a:pPr>
            </a:p>
            <a:p>
              <a:pPr algn="l">
                <a:lnSpc>
                  <a:spcPts val="6339"/>
                </a:lnSpc>
              </a:pPr>
            </a:p>
          </p:txBody>
        </p:sp>
        <p:sp>
          <p:nvSpPr>
            <p:cNvPr name="TextBox 4" id="4"/>
            <p:cNvSpPr txBox="true"/>
            <p:nvPr/>
          </p:nvSpPr>
          <p:spPr>
            <a:xfrm rot="0">
              <a:off x="13820863" y="13617581"/>
              <a:ext cx="6387432" cy="515563"/>
            </a:xfrm>
            <a:prstGeom prst="rect">
              <a:avLst/>
            </a:prstGeom>
          </p:spPr>
          <p:txBody>
            <a:bodyPr anchor="t" rtlCol="false" tIns="0" lIns="0" bIns="0" rIns="0">
              <a:spAutoFit/>
            </a:bodyPr>
            <a:lstStyle/>
            <a:p>
              <a:pPr algn="r">
                <a:lnSpc>
                  <a:spcPts val="2963"/>
                </a:lnSpc>
              </a:pPr>
            </a:p>
          </p:txBody>
        </p:sp>
      </p:grpSp>
      <p:grpSp>
        <p:nvGrpSpPr>
          <p:cNvPr name="Group 5" id="5"/>
          <p:cNvGrpSpPr>
            <a:grpSpLocks noChangeAspect="true"/>
          </p:cNvGrpSpPr>
          <p:nvPr/>
        </p:nvGrpSpPr>
        <p:grpSpPr>
          <a:xfrm rot="0">
            <a:off x="12538594" y="7844808"/>
            <a:ext cx="5749406" cy="2442192"/>
            <a:chOff x="0" y="0"/>
            <a:chExt cx="4700016" cy="1996440"/>
          </a:xfrm>
        </p:grpSpPr>
        <p:sp>
          <p:nvSpPr>
            <p:cNvPr name="Freeform 6" id="6"/>
            <p:cNvSpPr/>
            <p:nvPr/>
          </p:nvSpPr>
          <p:spPr>
            <a:xfrm flipH="false" flipV="false" rot="0">
              <a:off x="146050" y="220980"/>
              <a:ext cx="2059178" cy="1640967"/>
            </a:xfrm>
            <a:custGeom>
              <a:avLst/>
              <a:gdLst/>
              <a:ahLst/>
              <a:cxnLst/>
              <a:rect r="r" b="b" t="t" l="l"/>
              <a:pathLst>
                <a:path h="1640967" w="2059178">
                  <a:moveTo>
                    <a:pt x="2059051" y="1640967"/>
                  </a:moveTo>
                  <a:lnTo>
                    <a:pt x="0" y="1640967"/>
                  </a:lnTo>
                  <a:lnTo>
                    <a:pt x="0" y="0"/>
                  </a:lnTo>
                  <a:lnTo>
                    <a:pt x="2059178" y="0"/>
                  </a:lnTo>
                  <a:lnTo>
                    <a:pt x="2059178" y="1640967"/>
                  </a:lnTo>
                  <a:close/>
                </a:path>
              </a:pathLst>
            </a:custGeom>
            <a:blipFill>
              <a:blip r:embed="rId2"/>
              <a:stretch>
                <a:fillRect l="0" t="-11847" r="0" b="-76380"/>
              </a:stretch>
            </a:blipFill>
          </p:spPr>
        </p:sp>
        <p:sp>
          <p:nvSpPr>
            <p:cNvPr name="Freeform 7" id="7"/>
            <p:cNvSpPr/>
            <p:nvPr/>
          </p:nvSpPr>
          <p:spPr>
            <a:xfrm flipH="false" flipV="false" rot="0">
              <a:off x="2421382" y="245872"/>
              <a:ext cx="2052066" cy="1633855"/>
            </a:xfrm>
            <a:custGeom>
              <a:avLst/>
              <a:gdLst/>
              <a:ahLst/>
              <a:cxnLst/>
              <a:rect r="r" b="b" t="t" l="l"/>
              <a:pathLst>
                <a:path h="1633855" w="2052066">
                  <a:moveTo>
                    <a:pt x="2052066" y="1633855"/>
                  </a:moveTo>
                  <a:lnTo>
                    <a:pt x="0" y="1633855"/>
                  </a:lnTo>
                  <a:lnTo>
                    <a:pt x="0" y="0"/>
                  </a:lnTo>
                  <a:lnTo>
                    <a:pt x="2052066" y="0"/>
                  </a:lnTo>
                  <a:lnTo>
                    <a:pt x="2052066" y="1633855"/>
                  </a:lnTo>
                  <a:close/>
                </a:path>
              </a:pathLst>
            </a:custGeom>
            <a:blipFill>
              <a:blip r:embed="rId3"/>
              <a:stretch>
                <a:fillRect l="0" t="-4006" r="0" b="-4006"/>
              </a:stretch>
            </a:blipFill>
          </p:spPr>
        </p:sp>
        <p:sp>
          <p:nvSpPr>
            <p:cNvPr name="Freeform 8" id="8"/>
            <p:cNvSpPr/>
            <p:nvPr/>
          </p:nvSpPr>
          <p:spPr>
            <a:xfrm flipH="false" flipV="false" rot="0">
              <a:off x="0" y="0"/>
              <a:ext cx="4700016" cy="1996440"/>
            </a:xfrm>
            <a:custGeom>
              <a:avLst/>
              <a:gdLst/>
              <a:ahLst/>
              <a:cxnLst/>
              <a:rect r="r" b="b" t="t" l="l"/>
              <a:pathLst>
                <a:path h="1996440" w="4700016">
                  <a:moveTo>
                    <a:pt x="4700016" y="1996440"/>
                  </a:moveTo>
                  <a:lnTo>
                    <a:pt x="0" y="1996440"/>
                  </a:lnTo>
                  <a:lnTo>
                    <a:pt x="0" y="0"/>
                  </a:lnTo>
                  <a:lnTo>
                    <a:pt x="4700016" y="0"/>
                  </a:lnTo>
                  <a:lnTo>
                    <a:pt x="4700016" y="1996440"/>
                  </a:lnTo>
                  <a:close/>
                </a:path>
              </a:pathLst>
            </a:custGeom>
            <a:blipFill>
              <a:blip r:embed="rId4"/>
              <a:stretch>
                <a:fillRect l="0" t="-26" r="0" b="-26"/>
              </a:stretch>
            </a:blipFill>
          </p:spPr>
        </p:sp>
      </p:grpSp>
      <p:sp>
        <p:nvSpPr>
          <p:cNvPr name="TextBox 9" id="9"/>
          <p:cNvSpPr txBox="true"/>
          <p:nvPr/>
        </p:nvSpPr>
        <p:spPr>
          <a:xfrm rot="0">
            <a:off x="1579507" y="8804910"/>
            <a:ext cx="8432188" cy="283845"/>
          </a:xfrm>
          <a:prstGeom prst="rect">
            <a:avLst/>
          </a:prstGeom>
        </p:spPr>
        <p:txBody>
          <a:bodyPr anchor="t" rtlCol="false" tIns="0" lIns="0" bIns="0" rIns="0">
            <a:spAutoFit/>
          </a:bodyPr>
          <a:lstStyle/>
          <a:p>
            <a:pPr algn="l">
              <a:lnSpc>
                <a:spcPts val="2250"/>
              </a:lnSpc>
            </a:pPr>
            <a:r>
              <a:rPr lang="en-US" sz="1800" spc="197">
                <a:solidFill>
                  <a:srgbClr val="F5F5EF"/>
                </a:solidFill>
                <a:latin typeface="Red Hat Display"/>
                <a:ea typeface="Red Hat Display"/>
                <a:cs typeface="Red Hat Display"/>
                <a:sym typeface="Red Hat Display"/>
              </a:rPr>
              <a:t>Nacionalidade e a condição feminina na Comunidade Internacional</a:t>
            </a:r>
          </a:p>
        </p:txBody>
      </p:sp>
      <p:sp>
        <p:nvSpPr>
          <p:cNvPr name="TextBox 10" id="10"/>
          <p:cNvSpPr txBox="true"/>
          <p:nvPr/>
        </p:nvSpPr>
        <p:spPr>
          <a:xfrm rot="0">
            <a:off x="1579507" y="7261860"/>
            <a:ext cx="15156221" cy="283845"/>
          </a:xfrm>
          <a:prstGeom prst="rect">
            <a:avLst/>
          </a:prstGeom>
        </p:spPr>
        <p:txBody>
          <a:bodyPr anchor="t" rtlCol="false" tIns="0" lIns="0" bIns="0" rIns="0">
            <a:spAutoFit/>
          </a:bodyPr>
          <a:lstStyle/>
          <a:p>
            <a:pPr algn="l">
              <a:lnSpc>
                <a:spcPts val="2250"/>
              </a:lnSpc>
            </a:pPr>
            <a:r>
              <a:rPr lang="en-US" sz="1800" spc="197">
                <a:solidFill>
                  <a:srgbClr val="F5F5EF"/>
                </a:solidFill>
                <a:latin typeface="Red Hat Display"/>
                <a:ea typeface="Red Hat Display"/>
                <a:cs typeface="Red Hat Display"/>
                <a:sym typeface="Red Hat Display"/>
              </a:rPr>
              <a:t>LEE, Muna. A Pan-American Life: Selected Poetry and Prose of Muna Lee. University of Wisconsin Press, 2004, p. 222.</a:t>
            </a:r>
            <a:r>
              <a:rPr lang="en-US" sz="1800" spc="197">
                <a:solidFill>
                  <a:srgbClr val="F5F5EF"/>
                </a:solidFill>
                <a:latin typeface="Red Hat Display"/>
                <a:ea typeface="Red Hat Display"/>
                <a:cs typeface="Red Hat Display"/>
                <a:sym typeface="Red Hat Display"/>
              </a:rPr>
              <a:t> </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F3ECFF"/>
        </a:solidFill>
      </p:bgPr>
    </p:bg>
    <p:spTree>
      <p:nvGrpSpPr>
        <p:cNvPr id="1" name=""/>
        <p:cNvGrpSpPr/>
        <p:nvPr/>
      </p:nvGrpSpPr>
      <p:grpSpPr>
        <a:xfrm>
          <a:off x="0" y="0"/>
          <a:ext cx="0" cy="0"/>
          <a:chOff x="0" y="0"/>
          <a:chExt cx="0" cy="0"/>
        </a:xfrm>
      </p:grpSpPr>
      <p:sp>
        <p:nvSpPr>
          <p:cNvPr name="AutoShape 2" id="2"/>
          <p:cNvSpPr/>
          <p:nvPr/>
        </p:nvSpPr>
        <p:spPr>
          <a:xfrm rot="-5400000">
            <a:off x="9490991" y="-9051795"/>
            <a:ext cx="9525" cy="20051649"/>
          </a:xfrm>
          <a:prstGeom prst="rect">
            <a:avLst/>
          </a:prstGeom>
          <a:solidFill>
            <a:srgbClr val="494257">
              <a:alpha val="29804"/>
            </a:srgbClr>
          </a:solidFill>
        </p:spPr>
      </p:sp>
      <p:grpSp>
        <p:nvGrpSpPr>
          <p:cNvPr name="Group 3" id="3"/>
          <p:cNvGrpSpPr>
            <a:grpSpLocks noChangeAspect="true"/>
          </p:cNvGrpSpPr>
          <p:nvPr/>
        </p:nvGrpSpPr>
        <p:grpSpPr>
          <a:xfrm rot="0">
            <a:off x="1701881" y="7181177"/>
            <a:ext cx="2477183" cy="2477173"/>
            <a:chOff x="0" y="0"/>
            <a:chExt cx="6350000" cy="6349975"/>
          </a:xfrm>
        </p:grpSpPr>
        <p:sp>
          <p:nvSpPr>
            <p:cNvPr name="Freeform 4" id="4"/>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a:stretch>
                <a:fillRect l="-38840" t="0" r="-38840" b="0"/>
              </a:stretch>
            </a:blipFill>
          </p:spPr>
        </p:sp>
      </p:grpSp>
      <p:grpSp>
        <p:nvGrpSpPr>
          <p:cNvPr name="Group 5" id="5"/>
          <p:cNvGrpSpPr>
            <a:grpSpLocks noChangeAspect="true"/>
          </p:cNvGrpSpPr>
          <p:nvPr/>
        </p:nvGrpSpPr>
        <p:grpSpPr>
          <a:xfrm rot="0">
            <a:off x="10754191" y="969267"/>
            <a:ext cx="2720055" cy="2720044"/>
            <a:chOff x="0" y="0"/>
            <a:chExt cx="6350000" cy="6349975"/>
          </a:xfrm>
        </p:grpSpPr>
        <p:sp>
          <p:nvSpPr>
            <p:cNvPr name="Freeform 6" id="6"/>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3"/>
              <a:stretch>
                <a:fillRect l="0" t="-9375" r="0" b="-9375"/>
              </a:stretch>
            </a:blipFill>
          </p:spPr>
        </p:sp>
      </p:grpSp>
      <p:grpSp>
        <p:nvGrpSpPr>
          <p:cNvPr name="Group 7" id="7"/>
          <p:cNvGrpSpPr/>
          <p:nvPr/>
        </p:nvGrpSpPr>
        <p:grpSpPr>
          <a:xfrm rot="0">
            <a:off x="5598611" y="2238375"/>
            <a:ext cx="3676650" cy="6477000"/>
            <a:chOff x="0" y="0"/>
            <a:chExt cx="1243706" cy="2190985"/>
          </a:xfrm>
        </p:grpSpPr>
        <p:sp>
          <p:nvSpPr>
            <p:cNvPr name="Freeform 8" id="8"/>
            <p:cNvSpPr/>
            <p:nvPr/>
          </p:nvSpPr>
          <p:spPr>
            <a:xfrm flipH="false" flipV="false" rot="0">
              <a:off x="0" y="0"/>
              <a:ext cx="1243706" cy="2190985"/>
            </a:xfrm>
            <a:custGeom>
              <a:avLst/>
              <a:gdLst/>
              <a:ahLst/>
              <a:cxnLst/>
              <a:rect r="r" b="b" t="t" l="l"/>
              <a:pathLst>
                <a:path h="2190985" w="1243706">
                  <a:moveTo>
                    <a:pt x="0" y="0"/>
                  </a:moveTo>
                  <a:lnTo>
                    <a:pt x="1243706" y="0"/>
                  </a:lnTo>
                  <a:lnTo>
                    <a:pt x="1243706" y="2190985"/>
                  </a:lnTo>
                  <a:lnTo>
                    <a:pt x="0" y="2190985"/>
                  </a:lnTo>
                  <a:close/>
                </a:path>
              </a:pathLst>
            </a:custGeom>
            <a:solidFill>
              <a:srgbClr val="F5F5EF"/>
            </a:solidFill>
          </p:spPr>
        </p:sp>
      </p:grpSp>
      <p:grpSp>
        <p:nvGrpSpPr>
          <p:cNvPr name="Group 9" id="9"/>
          <p:cNvGrpSpPr/>
          <p:nvPr/>
        </p:nvGrpSpPr>
        <p:grpSpPr>
          <a:xfrm rot="0">
            <a:off x="14427351" y="2022015"/>
            <a:ext cx="3676650" cy="6864810"/>
            <a:chOff x="0" y="0"/>
            <a:chExt cx="1243706" cy="2322170"/>
          </a:xfrm>
        </p:grpSpPr>
        <p:sp>
          <p:nvSpPr>
            <p:cNvPr name="Freeform 10" id="10"/>
            <p:cNvSpPr/>
            <p:nvPr/>
          </p:nvSpPr>
          <p:spPr>
            <a:xfrm flipH="false" flipV="false" rot="0">
              <a:off x="0" y="0"/>
              <a:ext cx="1243706" cy="2322170"/>
            </a:xfrm>
            <a:custGeom>
              <a:avLst/>
              <a:gdLst/>
              <a:ahLst/>
              <a:cxnLst/>
              <a:rect r="r" b="b" t="t" l="l"/>
              <a:pathLst>
                <a:path h="2322170" w="1243706">
                  <a:moveTo>
                    <a:pt x="0" y="0"/>
                  </a:moveTo>
                  <a:lnTo>
                    <a:pt x="1243706" y="0"/>
                  </a:lnTo>
                  <a:lnTo>
                    <a:pt x="1243706" y="2322170"/>
                  </a:lnTo>
                  <a:lnTo>
                    <a:pt x="0" y="2322170"/>
                  </a:lnTo>
                  <a:close/>
                </a:path>
              </a:pathLst>
            </a:custGeom>
            <a:solidFill>
              <a:srgbClr val="F5F5EF"/>
            </a:solidFill>
          </p:spPr>
        </p:sp>
      </p:grpSp>
      <p:sp>
        <p:nvSpPr>
          <p:cNvPr name="Freeform 11" id="11"/>
          <p:cNvSpPr/>
          <p:nvPr/>
        </p:nvSpPr>
        <p:spPr>
          <a:xfrm flipH="false" flipV="false" rot="0">
            <a:off x="4864582" y="10012680"/>
            <a:ext cx="8558837" cy="1968533"/>
          </a:xfrm>
          <a:custGeom>
            <a:avLst/>
            <a:gdLst/>
            <a:ahLst/>
            <a:cxnLst/>
            <a:rect r="r" b="b" t="t" l="l"/>
            <a:pathLst>
              <a:path h="1968533" w="8558837">
                <a:moveTo>
                  <a:pt x="0" y="0"/>
                </a:moveTo>
                <a:lnTo>
                  <a:pt x="8558836" y="0"/>
                </a:lnTo>
                <a:lnTo>
                  <a:pt x="8558836" y="1968533"/>
                </a:lnTo>
                <a:lnTo>
                  <a:pt x="0" y="196853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12" id="12"/>
          <p:cNvGrpSpPr/>
          <p:nvPr/>
        </p:nvGrpSpPr>
        <p:grpSpPr>
          <a:xfrm rot="0">
            <a:off x="720306" y="1855307"/>
            <a:ext cx="4440333" cy="5117542"/>
            <a:chOff x="0" y="0"/>
            <a:chExt cx="5920444" cy="6823390"/>
          </a:xfrm>
        </p:grpSpPr>
        <p:sp>
          <p:nvSpPr>
            <p:cNvPr name="TextBox 13" id="13"/>
            <p:cNvSpPr txBox="true"/>
            <p:nvPr/>
          </p:nvSpPr>
          <p:spPr>
            <a:xfrm rot="0">
              <a:off x="0" y="-114300"/>
              <a:ext cx="5540869" cy="1870797"/>
            </a:xfrm>
            <a:prstGeom prst="rect">
              <a:avLst/>
            </a:prstGeom>
          </p:spPr>
          <p:txBody>
            <a:bodyPr anchor="t" rtlCol="false" tIns="0" lIns="0" bIns="0" rIns="0">
              <a:spAutoFit/>
            </a:bodyPr>
            <a:lstStyle/>
            <a:p>
              <a:pPr algn="ctr">
                <a:lnSpc>
                  <a:spcPts val="5616"/>
                </a:lnSpc>
                <a:spcBef>
                  <a:spcPct val="0"/>
                </a:spcBef>
              </a:pPr>
              <a:r>
                <a:rPr lang="en-US" b="true" sz="4011">
                  <a:solidFill>
                    <a:srgbClr val="171717"/>
                  </a:solidFill>
                  <a:latin typeface="Hatton Bold"/>
                  <a:ea typeface="Hatton Bold"/>
                  <a:cs typeface="Hatton Bold"/>
                  <a:sym typeface="Hatton Bold"/>
                </a:rPr>
                <a:t>Hannah Arendt</a:t>
              </a:r>
            </a:p>
          </p:txBody>
        </p:sp>
        <p:sp>
          <p:nvSpPr>
            <p:cNvPr name="TextBox 14" id="14"/>
            <p:cNvSpPr txBox="true"/>
            <p:nvPr/>
          </p:nvSpPr>
          <p:spPr>
            <a:xfrm rot="0">
              <a:off x="0" y="2049900"/>
              <a:ext cx="5920444" cy="4773490"/>
            </a:xfrm>
            <a:prstGeom prst="rect">
              <a:avLst/>
            </a:prstGeom>
          </p:spPr>
          <p:txBody>
            <a:bodyPr anchor="t" rtlCol="false" tIns="0" lIns="0" bIns="0" rIns="0">
              <a:spAutoFit/>
            </a:bodyPr>
            <a:lstStyle/>
            <a:p>
              <a:pPr algn="l" marL="556790" indent="-278395" lvl="1">
                <a:lnSpc>
                  <a:spcPts val="3610"/>
                </a:lnSpc>
                <a:buFont typeface="Arial"/>
                <a:buChar char="•"/>
              </a:pPr>
              <a:r>
                <a:rPr lang="en-US" sz="2578">
                  <a:solidFill>
                    <a:srgbClr val="171717"/>
                  </a:solidFill>
                  <a:latin typeface="Red Hat Display"/>
                  <a:ea typeface="Red Hat Display"/>
                  <a:cs typeface="Red Hat Display"/>
                  <a:sym typeface="Red Hat Display"/>
                </a:rPr>
                <a:t>Nacionalidade como o "direito de ter direitos";</a:t>
              </a:r>
            </a:p>
            <a:p>
              <a:pPr algn="l" marL="556790" indent="-278395" lvl="1">
                <a:lnSpc>
                  <a:spcPts val="3610"/>
                </a:lnSpc>
                <a:buFont typeface="Arial"/>
                <a:buChar char="•"/>
              </a:pPr>
              <a:r>
                <a:rPr lang="en-US" sz="2578">
                  <a:solidFill>
                    <a:srgbClr val="171717"/>
                  </a:solidFill>
                  <a:latin typeface="Red Hat Display"/>
                  <a:ea typeface="Red Hat Display"/>
                  <a:cs typeface="Red Hat Display"/>
                  <a:sym typeface="Red Hat Display"/>
                </a:rPr>
                <a:t>Nacionalidade como direito de pertencimento a uma comunidade política como forma de assegurar a proteção dos demais direitos humanitários.</a:t>
              </a:r>
            </a:p>
          </p:txBody>
        </p:sp>
      </p:grpSp>
      <p:sp>
        <p:nvSpPr>
          <p:cNvPr name="TextBox 15" id="15"/>
          <p:cNvSpPr txBox="true"/>
          <p:nvPr/>
        </p:nvSpPr>
        <p:spPr>
          <a:xfrm rot="0">
            <a:off x="581101" y="7675585"/>
            <a:ext cx="6423409" cy="1334004"/>
          </a:xfrm>
          <a:prstGeom prst="rect">
            <a:avLst/>
          </a:prstGeom>
        </p:spPr>
        <p:txBody>
          <a:bodyPr anchor="t" rtlCol="false" tIns="0" lIns="0" bIns="0" rIns="0">
            <a:spAutoFit/>
          </a:bodyPr>
          <a:lstStyle/>
          <a:p>
            <a:pPr algn="l">
              <a:lnSpc>
                <a:spcPts val="9301"/>
              </a:lnSpc>
            </a:pPr>
          </a:p>
        </p:txBody>
      </p:sp>
      <p:sp>
        <p:nvSpPr>
          <p:cNvPr name="TextBox 16" id="16"/>
          <p:cNvSpPr txBox="true"/>
          <p:nvPr/>
        </p:nvSpPr>
        <p:spPr>
          <a:xfrm rot="0">
            <a:off x="4933950" y="10003155"/>
            <a:ext cx="11171177" cy="283845"/>
          </a:xfrm>
          <a:prstGeom prst="rect">
            <a:avLst/>
          </a:prstGeom>
        </p:spPr>
        <p:txBody>
          <a:bodyPr anchor="t" rtlCol="false" tIns="0" lIns="0" bIns="0" rIns="0">
            <a:spAutoFit/>
          </a:bodyPr>
          <a:lstStyle/>
          <a:p>
            <a:pPr algn="l">
              <a:lnSpc>
                <a:spcPts val="2250"/>
              </a:lnSpc>
            </a:pPr>
            <a:r>
              <a:rPr lang="en-US" sz="1800" spc="197">
                <a:solidFill>
                  <a:srgbClr val="171717"/>
                </a:solidFill>
                <a:latin typeface="Red Hat Display"/>
                <a:ea typeface="Red Hat Display"/>
                <a:cs typeface="Red Hat Display"/>
                <a:sym typeface="Red Hat Display"/>
              </a:rPr>
              <a:t>Nacionalidade e a condição feminina na Comunidade Internacional</a:t>
            </a:r>
          </a:p>
        </p:txBody>
      </p:sp>
      <p:grpSp>
        <p:nvGrpSpPr>
          <p:cNvPr name="Group 17" id="17"/>
          <p:cNvGrpSpPr/>
          <p:nvPr/>
        </p:nvGrpSpPr>
        <p:grpSpPr>
          <a:xfrm rot="0">
            <a:off x="10238236" y="4055561"/>
            <a:ext cx="3751966" cy="4659814"/>
            <a:chOff x="0" y="0"/>
            <a:chExt cx="5002621" cy="6213086"/>
          </a:xfrm>
        </p:grpSpPr>
        <p:sp>
          <p:nvSpPr>
            <p:cNvPr name="TextBox 18" id="18"/>
            <p:cNvSpPr txBox="true"/>
            <p:nvPr/>
          </p:nvSpPr>
          <p:spPr>
            <a:xfrm rot="0">
              <a:off x="0" y="-114300"/>
              <a:ext cx="4681889" cy="1867980"/>
            </a:xfrm>
            <a:prstGeom prst="rect">
              <a:avLst/>
            </a:prstGeom>
          </p:spPr>
          <p:txBody>
            <a:bodyPr anchor="t" rtlCol="false" tIns="0" lIns="0" bIns="0" rIns="0">
              <a:spAutoFit/>
            </a:bodyPr>
            <a:lstStyle/>
            <a:p>
              <a:pPr algn="ctr">
                <a:lnSpc>
                  <a:spcPts val="5607"/>
                </a:lnSpc>
                <a:spcBef>
                  <a:spcPct val="0"/>
                </a:spcBef>
              </a:pPr>
              <a:r>
                <a:rPr lang="en-US" b="true" sz="4005">
                  <a:solidFill>
                    <a:srgbClr val="171717"/>
                  </a:solidFill>
                  <a:latin typeface="Hatton Bold"/>
                  <a:ea typeface="Hatton Bold"/>
                  <a:cs typeface="Hatton Bold"/>
                  <a:sym typeface="Hatton Bold"/>
                </a:rPr>
                <a:t>Giorgio Agamben</a:t>
              </a:r>
            </a:p>
          </p:txBody>
        </p:sp>
        <p:sp>
          <p:nvSpPr>
            <p:cNvPr name="TextBox 19" id="19"/>
            <p:cNvSpPr txBox="true"/>
            <p:nvPr/>
          </p:nvSpPr>
          <p:spPr>
            <a:xfrm rot="0">
              <a:off x="0" y="2046521"/>
              <a:ext cx="5002621" cy="4166565"/>
            </a:xfrm>
            <a:prstGeom prst="rect">
              <a:avLst/>
            </a:prstGeom>
          </p:spPr>
          <p:txBody>
            <a:bodyPr anchor="t" rtlCol="false" tIns="0" lIns="0" bIns="0" rIns="0">
              <a:spAutoFit/>
            </a:bodyPr>
            <a:lstStyle/>
            <a:p>
              <a:pPr algn="l" marL="555898" indent="-277949" lvl="1">
                <a:lnSpc>
                  <a:spcPts val="3604"/>
                </a:lnSpc>
                <a:buFont typeface="Arial"/>
                <a:buChar char="•"/>
              </a:pPr>
              <a:r>
                <a:rPr lang="en-US" sz="2574">
                  <a:solidFill>
                    <a:srgbClr val="171717"/>
                  </a:solidFill>
                  <a:latin typeface="Red Hat Display"/>
                  <a:ea typeface="Red Hat Display"/>
                  <a:cs typeface="Red Hat Display"/>
                  <a:sym typeface="Red Hat Display"/>
                </a:rPr>
                <a:t>Refugiado como o "elemento inquietante" que põe em crise a ficção originária da soberania moderna;</a:t>
              </a:r>
            </a:p>
            <a:p>
              <a:pPr algn="l" marL="555898" indent="-277949" lvl="1">
                <a:lnSpc>
                  <a:spcPts val="3604"/>
                </a:lnSpc>
                <a:buFont typeface="Arial"/>
                <a:buChar char="•"/>
              </a:pPr>
              <a:r>
                <a:rPr lang="en-US" sz="2574">
                  <a:solidFill>
                    <a:srgbClr val="171717"/>
                  </a:solidFill>
                  <a:latin typeface="Red Hat Display"/>
                  <a:ea typeface="Red Hat Display"/>
                  <a:cs typeface="Red Hat Display"/>
                  <a:sym typeface="Red Hat Display"/>
                </a:rPr>
                <a:t>Figura do </a:t>
              </a:r>
              <a:r>
                <a:rPr lang="en-US" sz="2574" i="true">
                  <a:solidFill>
                    <a:srgbClr val="171717"/>
                  </a:solidFill>
                  <a:latin typeface="Red Hat Display Italics"/>
                  <a:ea typeface="Red Hat Display Italics"/>
                  <a:cs typeface="Red Hat Display Italics"/>
                  <a:sym typeface="Red Hat Display Italics"/>
                </a:rPr>
                <a:t>homo sacer.</a:t>
              </a:r>
            </a:p>
          </p:txBody>
        </p:sp>
      </p:grpSp>
      <p:grpSp>
        <p:nvGrpSpPr>
          <p:cNvPr name="Group 20" id="20"/>
          <p:cNvGrpSpPr/>
          <p:nvPr/>
        </p:nvGrpSpPr>
        <p:grpSpPr>
          <a:xfrm rot="0">
            <a:off x="5726463" y="1855307"/>
            <a:ext cx="3417537" cy="7619353"/>
            <a:chOff x="0" y="0"/>
            <a:chExt cx="4556716" cy="10159137"/>
          </a:xfrm>
        </p:grpSpPr>
        <p:sp>
          <p:nvSpPr>
            <p:cNvPr name="TextBox 21" id="21"/>
            <p:cNvSpPr txBox="true"/>
            <p:nvPr/>
          </p:nvSpPr>
          <p:spPr>
            <a:xfrm rot="0">
              <a:off x="0" y="-66675"/>
              <a:ext cx="4264573" cy="563226"/>
            </a:xfrm>
            <a:prstGeom prst="rect">
              <a:avLst/>
            </a:prstGeom>
          </p:spPr>
          <p:txBody>
            <a:bodyPr anchor="t" rtlCol="false" tIns="0" lIns="0" bIns="0" rIns="0">
              <a:spAutoFit/>
            </a:bodyPr>
            <a:lstStyle/>
            <a:p>
              <a:pPr algn="ctr">
                <a:lnSpc>
                  <a:spcPts val="3441"/>
                </a:lnSpc>
                <a:spcBef>
                  <a:spcPct val="0"/>
                </a:spcBef>
              </a:pPr>
            </a:p>
          </p:txBody>
        </p:sp>
        <p:sp>
          <p:nvSpPr>
            <p:cNvPr name="TextBox 22" id="22"/>
            <p:cNvSpPr txBox="true"/>
            <p:nvPr/>
          </p:nvSpPr>
          <p:spPr>
            <a:xfrm rot="0">
              <a:off x="0" y="682790"/>
              <a:ext cx="4556716" cy="9476348"/>
            </a:xfrm>
            <a:prstGeom prst="rect">
              <a:avLst/>
            </a:prstGeom>
          </p:spPr>
          <p:txBody>
            <a:bodyPr anchor="t" rtlCol="false" tIns="0" lIns="0" bIns="0" rIns="0">
              <a:spAutoFit/>
            </a:bodyPr>
            <a:lstStyle/>
            <a:p>
              <a:pPr algn="just">
                <a:lnSpc>
                  <a:spcPts val="2212"/>
                </a:lnSpc>
              </a:pPr>
              <a:r>
                <a:rPr lang="en-US" sz="1580">
                  <a:solidFill>
                    <a:srgbClr val="171717"/>
                  </a:solidFill>
                  <a:latin typeface="Red Hat Display"/>
                  <a:ea typeface="Red Hat Display"/>
                  <a:cs typeface="Red Hat Display"/>
                  <a:sym typeface="Red Hat Display"/>
                </a:rPr>
                <a:t>"Só conseguimos perceber a existência de um direito a ter direitos (e isto significa viver numa estrutura onde se é julgado pelas ações e opiniões) e de um direito de pertencer a algum tipo de comunidade organizada, quando surgiram milhões de pessoas que haviam perdido esses direitos e não podiam recuperá-los devido à nova situação política global. </a:t>
              </a:r>
            </a:p>
            <a:p>
              <a:pPr algn="just">
                <a:lnSpc>
                  <a:spcPts val="2212"/>
                </a:lnSpc>
              </a:pPr>
              <a:r>
                <a:rPr lang="en-US" sz="1580">
                  <a:solidFill>
                    <a:srgbClr val="171717"/>
                  </a:solidFill>
                  <a:latin typeface="Red Hat Display"/>
                  <a:ea typeface="Red Hat Display"/>
                  <a:cs typeface="Red Hat Display"/>
                  <a:sym typeface="Red Hat Display"/>
                </a:rPr>
                <a:t>O problema é que essa calamidade surgiu não de alguma falta de civilização, atraso ou simples tirania, mas, pelo contrário, que é irreparável porque já não há qualquer lugar 'incivilizado' na Terra, pois, queiramos ou não, já começamos realmente a viver num Mundo Único. Só com a humanidade completamente organizada, a perda do lar e da condição política de um homem pode equivaler à sua expulsão da humanidade. "</a:t>
              </a:r>
            </a:p>
            <a:p>
              <a:pPr algn="just">
                <a:lnSpc>
                  <a:spcPts val="2072"/>
                </a:lnSpc>
              </a:pPr>
              <a:r>
                <a:rPr lang="en-US" sz="1480" i="true">
                  <a:solidFill>
                    <a:srgbClr val="171717"/>
                  </a:solidFill>
                  <a:latin typeface="Red Hat Display Italics"/>
                  <a:ea typeface="Red Hat Display Italics"/>
                  <a:cs typeface="Red Hat Display Italics"/>
                  <a:sym typeface="Red Hat Display Italics"/>
                </a:rPr>
                <a:t>ARENDT, Hannah. O sistema totalitário. Tradução de Roberto Raposo. Lisboa: Publicações Dom Quixote, 1978.</a:t>
              </a:r>
            </a:p>
          </p:txBody>
        </p:sp>
      </p:grpSp>
      <p:grpSp>
        <p:nvGrpSpPr>
          <p:cNvPr name="Group 23" id="23"/>
          <p:cNvGrpSpPr/>
          <p:nvPr/>
        </p:nvGrpSpPr>
        <p:grpSpPr>
          <a:xfrm rot="0">
            <a:off x="14555203" y="1638947"/>
            <a:ext cx="3417537" cy="7657453"/>
            <a:chOff x="0" y="0"/>
            <a:chExt cx="4556716" cy="10209937"/>
          </a:xfrm>
        </p:grpSpPr>
        <p:sp>
          <p:nvSpPr>
            <p:cNvPr name="TextBox 24" id="24"/>
            <p:cNvSpPr txBox="true"/>
            <p:nvPr/>
          </p:nvSpPr>
          <p:spPr>
            <a:xfrm rot="0">
              <a:off x="0" y="-66675"/>
              <a:ext cx="4264573" cy="563226"/>
            </a:xfrm>
            <a:prstGeom prst="rect">
              <a:avLst/>
            </a:prstGeom>
          </p:spPr>
          <p:txBody>
            <a:bodyPr anchor="t" rtlCol="false" tIns="0" lIns="0" bIns="0" rIns="0">
              <a:spAutoFit/>
            </a:bodyPr>
            <a:lstStyle/>
            <a:p>
              <a:pPr algn="ctr">
                <a:lnSpc>
                  <a:spcPts val="3441"/>
                </a:lnSpc>
                <a:spcBef>
                  <a:spcPct val="0"/>
                </a:spcBef>
              </a:pPr>
            </a:p>
          </p:txBody>
        </p:sp>
        <p:sp>
          <p:nvSpPr>
            <p:cNvPr name="TextBox 25" id="25"/>
            <p:cNvSpPr txBox="true"/>
            <p:nvPr/>
          </p:nvSpPr>
          <p:spPr>
            <a:xfrm rot="0">
              <a:off x="0" y="682790"/>
              <a:ext cx="4556716" cy="9527148"/>
            </a:xfrm>
            <a:prstGeom prst="rect">
              <a:avLst/>
            </a:prstGeom>
          </p:spPr>
          <p:txBody>
            <a:bodyPr anchor="t" rtlCol="false" tIns="0" lIns="0" bIns="0" rIns="0">
              <a:spAutoFit/>
            </a:bodyPr>
            <a:lstStyle/>
            <a:p>
              <a:pPr algn="just">
                <a:lnSpc>
                  <a:spcPts val="2212"/>
                </a:lnSpc>
              </a:pPr>
              <a:r>
                <a:rPr lang="en-US" sz="1580">
                  <a:solidFill>
                    <a:srgbClr val="171717"/>
                  </a:solidFill>
                  <a:latin typeface="Red Hat Display"/>
                  <a:ea typeface="Red Hat Display"/>
                  <a:cs typeface="Red Hat Display"/>
                  <a:sym typeface="Red Hat Display"/>
                </a:rPr>
                <a:t>"Se os refugiados (cujo número nunca parou de crescer no nosso século [século XX], até incluir hoje uma porção não desprezível da humanidade) representam, no ordenamento do Estado-nação moderno, um elemento tão inquietante, é antes de tudo porque, rompendo a continuidade do homem e do cidadão, entre nascimento e nacionalidade, eles põem em crise a ficção originária da soberania moderna. Exibindo à luz o resíduo entre nascimento e nação, o refugiado faz surgir por um átimo na cena política aquela vida nua que constitui seu secreto pressuposto. Neste sentido, ele é verdadeiramente, como sugere Hannah Arendt, “o homem dos direitos”, a sua primeira e única aparição real fora da máscara do cidadão que constantemente o cobre, mas, justamente por isto, a sua figura é tão difícil de definir politicamente." </a:t>
              </a:r>
            </a:p>
            <a:p>
              <a:pPr algn="just">
                <a:lnSpc>
                  <a:spcPts val="2212"/>
                </a:lnSpc>
              </a:pPr>
            </a:p>
            <a:p>
              <a:pPr algn="just">
                <a:lnSpc>
                  <a:spcPts val="2072"/>
                </a:lnSpc>
              </a:pPr>
            </a:p>
          </p:txBody>
        </p:sp>
      </p:grpSp>
      <p:grpSp>
        <p:nvGrpSpPr>
          <p:cNvPr name="Group 26" id="26"/>
          <p:cNvGrpSpPr/>
          <p:nvPr/>
        </p:nvGrpSpPr>
        <p:grpSpPr>
          <a:xfrm rot="0">
            <a:off x="14555203" y="8419764"/>
            <a:ext cx="3417537" cy="1524623"/>
            <a:chOff x="0" y="0"/>
            <a:chExt cx="4556716" cy="2032831"/>
          </a:xfrm>
        </p:grpSpPr>
        <p:sp>
          <p:nvSpPr>
            <p:cNvPr name="TextBox 27" id="27"/>
            <p:cNvSpPr txBox="true"/>
            <p:nvPr/>
          </p:nvSpPr>
          <p:spPr>
            <a:xfrm rot="0">
              <a:off x="0" y="-66675"/>
              <a:ext cx="4264573" cy="563226"/>
            </a:xfrm>
            <a:prstGeom prst="rect">
              <a:avLst/>
            </a:prstGeom>
          </p:spPr>
          <p:txBody>
            <a:bodyPr anchor="t" rtlCol="false" tIns="0" lIns="0" bIns="0" rIns="0">
              <a:spAutoFit/>
            </a:bodyPr>
            <a:lstStyle/>
            <a:p>
              <a:pPr algn="ctr">
                <a:lnSpc>
                  <a:spcPts val="3441"/>
                </a:lnSpc>
                <a:spcBef>
                  <a:spcPct val="0"/>
                </a:spcBef>
              </a:pPr>
            </a:p>
          </p:txBody>
        </p:sp>
        <p:sp>
          <p:nvSpPr>
            <p:cNvPr name="TextBox 28" id="28"/>
            <p:cNvSpPr txBox="true"/>
            <p:nvPr/>
          </p:nvSpPr>
          <p:spPr>
            <a:xfrm rot="0">
              <a:off x="0" y="692315"/>
              <a:ext cx="4556716" cy="1340516"/>
            </a:xfrm>
            <a:prstGeom prst="rect">
              <a:avLst/>
            </a:prstGeom>
          </p:spPr>
          <p:txBody>
            <a:bodyPr anchor="t" rtlCol="false" tIns="0" lIns="0" bIns="0" rIns="0">
              <a:spAutoFit/>
            </a:bodyPr>
            <a:lstStyle/>
            <a:p>
              <a:pPr algn="just">
                <a:lnSpc>
                  <a:spcPts val="2072"/>
                </a:lnSpc>
              </a:pPr>
              <a:r>
                <a:rPr lang="en-US" sz="1480" i="true">
                  <a:solidFill>
                    <a:srgbClr val="171717"/>
                  </a:solidFill>
                  <a:latin typeface="Red Hat Display Italics"/>
                  <a:ea typeface="Red Hat Display Italics"/>
                  <a:cs typeface="Red Hat Display Italics"/>
                  <a:sym typeface="Red Hat Display Italics"/>
                </a:rPr>
                <a:t>AGAMBEN, Giorgio.  Homo sacer: o poder soberano e a vida nua I. Trad. de Henrique Burigo. Belo Horizonte: Ed. da UFMG, 2007.</a:t>
              </a:r>
            </a:p>
          </p:txBody>
        </p:sp>
      </p:gr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F3ECFF"/>
        </a:solidFill>
      </p:bgPr>
    </p:bg>
    <p:spTree>
      <p:nvGrpSpPr>
        <p:cNvPr id="1" name=""/>
        <p:cNvGrpSpPr/>
        <p:nvPr/>
      </p:nvGrpSpPr>
      <p:grpSpPr>
        <a:xfrm>
          <a:off x="0" y="0"/>
          <a:ext cx="0" cy="0"/>
          <a:chOff x="0" y="0"/>
          <a:chExt cx="0" cy="0"/>
        </a:xfrm>
      </p:grpSpPr>
      <p:sp>
        <p:nvSpPr>
          <p:cNvPr name="Freeform 2" id="2"/>
          <p:cNvSpPr/>
          <p:nvPr/>
        </p:nvSpPr>
        <p:spPr>
          <a:xfrm flipH="false" flipV="false" rot="0">
            <a:off x="-121263" y="3323824"/>
            <a:ext cx="8589213" cy="6701342"/>
          </a:xfrm>
          <a:custGeom>
            <a:avLst/>
            <a:gdLst/>
            <a:ahLst/>
            <a:cxnLst/>
            <a:rect r="r" b="b" t="t" l="l"/>
            <a:pathLst>
              <a:path h="6701342" w="8589213">
                <a:moveTo>
                  <a:pt x="0" y="0"/>
                </a:moveTo>
                <a:lnTo>
                  <a:pt x="8589213" y="0"/>
                </a:lnTo>
                <a:lnTo>
                  <a:pt x="8589213" y="6701343"/>
                </a:lnTo>
                <a:lnTo>
                  <a:pt x="0" y="6701343"/>
                </a:lnTo>
                <a:lnTo>
                  <a:pt x="0" y="0"/>
                </a:lnTo>
                <a:close/>
              </a:path>
            </a:pathLst>
          </a:custGeom>
          <a:blipFill>
            <a:blip r:embed="rId2"/>
            <a:stretch>
              <a:fillRect l="0" t="-2482" r="0" b="0"/>
            </a:stretch>
          </a:blipFill>
        </p:spPr>
      </p:sp>
      <p:grpSp>
        <p:nvGrpSpPr>
          <p:cNvPr name="Group 3" id="3"/>
          <p:cNvGrpSpPr/>
          <p:nvPr/>
        </p:nvGrpSpPr>
        <p:grpSpPr>
          <a:xfrm rot="0">
            <a:off x="9144000" y="4800600"/>
            <a:ext cx="8420100" cy="3275249"/>
            <a:chOff x="0" y="0"/>
            <a:chExt cx="11226800" cy="4366999"/>
          </a:xfrm>
        </p:grpSpPr>
        <p:sp>
          <p:nvSpPr>
            <p:cNvPr name="TextBox 4" id="4"/>
            <p:cNvSpPr txBox="true"/>
            <p:nvPr/>
          </p:nvSpPr>
          <p:spPr>
            <a:xfrm rot="0">
              <a:off x="0" y="-47625"/>
              <a:ext cx="11226800" cy="2943225"/>
            </a:xfrm>
            <a:prstGeom prst="rect">
              <a:avLst/>
            </a:prstGeom>
          </p:spPr>
          <p:txBody>
            <a:bodyPr anchor="t" rtlCol="false" tIns="0" lIns="0" bIns="0" rIns="0">
              <a:spAutoFit/>
            </a:bodyPr>
            <a:lstStyle/>
            <a:p>
              <a:pPr algn="l">
                <a:lnSpc>
                  <a:spcPts val="4320"/>
                </a:lnSpc>
              </a:pPr>
              <a:r>
                <a:rPr lang="en-US" sz="3600">
                  <a:solidFill>
                    <a:srgbClr val="000000"/>
                  </a:solidFill>
                  <a:latin typeface="Hatton"/>
                  <a:ea typeface="Hatton"/>
                  <a:cs typeface="Hatton"/>
                  <a:sym typeface="Hatton"/>
                </a:rPr>
                <a:t>Conceitualmente e linguisticamente, os termos “nacionalidade” e “cidadania” retratam duas faces de uma mesma noção.  </a:t>
              </a:r>
            </a:p>
          </p:txBody>
        </p:sp>
        <p:sp>
          <p:nvSpPr>
            <p:cNvPr name="TextBox 5" id="5"/>
            <p:cNvSpPr txBox="true"/>
            <p:nvPr/>
          </p:nvSpPr>
          <p:spPr>
            <a:xfrm rot="0">
              <a:off x="0" y="3851379"/>
              <a:ext cx="11226800" cy="515620"/>
            </a:xfrm>
            <a:prstGeom prst="rect">
              <a:avLst/>
            </a:prstGeom>
          </p:spPr>
          <p:txBody>
            <a:bodyPr anchor="t" rtlCol="false" tIns="0" lIns="0" bIns="0" rIns="0">
              <a:spAutoFit/>
            </a:bodyPr>
            <a:lstStyle/>
            <a:p>
              <a:pPr algn="l">
                <a:lnSpc>
                  <a:spcPts val="3359"/>
                </a:lnSpc>
              </a:pPr>
            </a:p>
          </p:txBody>
        </p:sp>
      </p:grpSp>
      <p:sp>
        <p:nvSpPr>
          <p:cNvPr name="TextBox 6" id="6"/>
          <p:cNvSpPr txBox="true"/>
          <p:nvPr/>
        </p:nvSpPr>
        <p:spPr>
          <a:xfrm rot="0">
            <a:off x="7477001" y="2068429"/>
            <a:ext cx="10551368" cy="2596515"/>
          </a:xfrm>
          <a:prstGeom prst="rect">
            <a:avLst/>
          </a:prstGeom>
        </p:spPr>
        <p:txBody>
          <a:bodyPr anchor="t" rtlCol="false" tIns="0" lIns="0" bIns="0" rIns="0">
            <a:spAutoFit/>
          </a:bodyPr>
          <a:lstStyle/>
          <a:p>
            <a:pPr algn="l">
              <a:lnSpc>
                <a:spcPts val="9600"/>
              </a:lnSpc>
            </a:pPr>
            <a:r>
              <a:rPr lang="en-US" sz="9600">
                <a:solidFill>
                  <a:srgbClr val="171717"/>
                </a:solidFill>
                <a:latin typeface="Hatton Bold"/>
                <a:ea typeface="Hatton Bold"/>
                <a:cs typeface="Hatton Bold"/>
                <a:sym typeface="Hatton Bold"/>
              </a:rPr>
              <a:t>O conceito de nacionalidade </a:t>
            </a:r>
          </a:p>
        </p:txBody>
      </p:sp>
      <p:sp>
        <p:nvSpPr>
          <p:cNvPr name="TextBox 7" id="7"/>
          <p:cNvSpPr txBox="true"/>
          <p:nvPr/>
        </p:nvSpPr>
        <p:spPr>
          <a:xfrm rot="0">
            <a:off x="844523" y="854088"/>
            <a:ext cx="11171177" cy="283845"/>
          </a:xfrm>
          <a:prstGeom prst="rect">
            <a:avLst/>
          </a:prstGeom>
        </p:spPr>
        <p:txBody>
          <a:bodyPr anchor="t" rtlCol="false" tIns="0" lIns="0" bIns="0" rIns="0">
            <a:spAutoFit/>
          </a:bodyPr>
          <a:lstStyle/>
          <a:p>
            <a:pPr algn="l">
              <a:lnSpc>
                <a:spcPts val="2250"/>
              </a:lnSpc>
            </a:pPr>
            <a:r>
              <a:rPr lang="en-US" sz="1800" spc="197">
                <a:solidFill>
                  <a:srgbClr val="171717"/>
                </a:solidFill>
                <a:latin typeface="Red Hat Display"/>
                <a:ea typeface="Red Hat Display"/>
                <a:cs typeface="Red Hat Display"/>
                <a:sym typeface="Red Hat Display"/>
              </a:rPr>
              <a:t>Nacionalidade e a condição feminina na Comunidade Internacional</a:t>
            </a:r>
          </a:p>
        </p:txBody>
      </p:sp>
      <p:sp>
        <p:nvSpPr>
          <p:cNvPr name="TextBox 8" id="8"/>
          <p:cNvSpPr txBox="true"/>
          <p:nvPr/>
        </p:nvSpPr>
        <p:spPr>
          <a:xfrm rot="0">
            <a:off x="9144000" y="7054735"/>
            <a:ext cx="6877792" cy="1653540"/>
          </a:xfrm>
          <a:prstGeom prst="rect">
            <a:avLst/>
          </a:prstGeom>
        </p:spPr>
        <p:txBody>
          <a:bodyPr anchor="t" rtlCol="false" tIns="0" lIns="0" bIns="0" rIns="0">
            <a:spAutoFit/>
          </a:bodyPr>
          <a:lstStyle/>
          <a:p>
            <a:pPr algn="l">
              <a:lnSpc>
                <a:spcPts val="3359"/>
              </a:lnSpc>
              <a:spcBef>
                <a:spcPct val="0"/>
              </a:spcBef>
            </a:pPr>
            <a:r>
              <a:rPr lang="en-US" sz="2400">
                <a:solidFill>
                  <a:srgbClr val="000000"/>
                </a:solidFill>
                <a:latin typeface="Red Hat Display"/>
                <a:ea typeface="Red Hat Display"/>
                <a:cs typeface="Red Hat Display"/>
                <a:sym typeface="Red Hat Display"/>
              </a:rPr>
              <a:t>A relação altamente imbricada entre esses institutos faz com que seja necessária a discussão comum de ambos para o estudo histórico-indutivo dos mesmos. </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171717"/>
        </a:solidFill>
      </p:bgPr>
    </p:bg>
    <p:spTree>
      <p:nvGrpSpPr>
        <p:cNvPr id="1" name=""/>
        <p:cNvGrpSpPr/>
        <p:nvPr/>
      </p:nvGrpSpPr>
      <p:grpSpPr>
        <a:xfrm>
          <a:off x="0" y="0"/>
          <a:ext cx="0" cy="0"/>
          <a:chOff x="0" y="0"/>
          <a:chExt cx="0" cy="0"/>
        </a:xfrm>
      </p:grpSpPr>
      <p:sp>
        <p:nvSpPr>
          <p:cNvPr name="Freeform 2" id="2"/>
          <p:cNvSpPr/>
          <p:nvPr/>
        </p:nvSpPr>
        <p:spPr>
          <a:xfrm flipH="false" flipV="false" rot="0">
            <a:off x="0" y="4756623"/>
            <a:ext cx="6127134" cy="5530377"/>
          </a:xfrm>
          <a:custGeom>
            <a:avLst/>
            <a:gdLst/>
            <a:ahLst/>
            <a:cxnLst/>
            <a:rect r="r" b="b" t="t" l="l"/>
            <a:pathLst>
              <a:path h="5530377" w="6127134">
                <a:moveTo>
                  <a:pt x="0" y="0"/>
                </a:moveTo>
                <a:lnTo>
                  <a:pt x="6127134" y="0"/>
                </a:lnTo>
                <a:lnTo>
                  <a:pt x="6127134" y="5530377"/>
                </a:lnTo>
                <a:lnTo>
                  <a:pt x="0" y="5530377"/>
                </a:lnTo>
                <a:lnTo>
                  <a:pt x="0" y="0"/>
                </a:lnTo>
                <a:close/>
              </a:path>
            </a:pathLst>
          </a:custGeom>
          <a:blipFill>
            <a:blip r:embed="rId2"/>
            <a:stretch>
              <a:fillRect l="0" t="0" r="0" b="0"/>
            </a:stretch>
          </a:blipFill>
        </p:spPr>
      </p:sp>
      <p:grpSp>
        <p:nvGrpSpPr>
          <p:cNvPr name="Group 3" id="3"/>
          <p:cNvGrpSpPr/>
          <p:nvPr/>
        </p:nvGrpSpPr>
        <p:grpSpPr>
          <a:xfrm rot="0">
            <a:off x="8056676" y="1805940"/>
            <a:ext cx="7217370" cy="1996440"/>
            <a:chOff x="0" y="0"/>
            <a:chExt cx="9623160" cy="2661920"/>
          </a:xfrm>
        </p:grpSpPr>
        <p:sp>
          <p:nvSpPr>
            <p:cNvPr name="TextBox 4" id="4"/>
            <p:cNvSpPr txBox="true"/>
            <p:nvPr/>
          </p:nvSpPr>
          <p:spPr>
            <a:xfrm rot="0">
              <a:off x="0" y="-47625"/>
              <a:ext cx="9623160" cy="771525"/>
            </a:xfrm>
            <a:prstGeom prst="rect">
              <a:avLst/>
            </a:prstGeom>
          </p:spPr>
          <p:txBody>
            <a:bodyPr anchor="t" rtlCol="false" tIns="0" lIns="0" bIns="0" rIns="0">
              <a:spAutoFit/>
            </a:bodyPr>
            <a:lstStyle/>
            <a:p>
              <a:pPr algn="l">
                <a:lnSpc>
                  <a:spcPts val="4320"/>
                </a:lnSpc>
              </a:pPr>
              <a:r>
                <a:rPr lang="en-US" sz="3600">
                  <a:solidFill>
                    <a:srgbClr val="D2BCFA"/>
                  </a:solidFill>
                  <a:latin typeface="Hatton"/>
                  <a:ea typeface="Hatton"/>
                  <a:cs typeface="Hatton"/>
                  <a:sym typeface="Hatton"/>
                </a:rPr>
                <a:t>A "virtude cívica”</a:t>
              </a:r>
            </a:p>
          </p:txBody>
        </p:sp>
        <p:sp>
          <p:nvSpPr>
            <p:cNvPr name="TextBox 5" id="5"/>
            <p:cNvSpPr txBox="true"/>
            <p:nvPr/>
          </p:nvSpPr>
          <p:spPr>
            <a:xfrm rot="0">
              <a:off x="0" y="1028700"/>
              <a:ext cx="9623160" cy="1633220"/>
            </a:xfrm>
            <a:prstGeom prst="rect">
              <a:avLst/>
            </a:prstGeom>
          </p:spPr>
          <p:txBody>
            <a:bodyPr anchor="t" rtlCol="false" tIns="0" lIns="0" bIns="0" rIns="0">
              <a:spAutoFit/>
            </a:bodyPr>
            <a:lstStyle/>
            <a:p>
              <a:pPr algn="just">
                <a:lnSpc>
                  <a:spcPts val="3359"/>
                </a:lnSpc>
              </a:pPr>
              <a:r>
                <a:rPr lang="en-US" sz="2400">
                  <a:solidFill>
                    <a:srgbClr val="F5F5EF"/>
                  </a:solidFill>
                  <a:latin typeface="Red Hat Display"/>
                  <a:ea typeface="Red Hat Display"/>
                  <a:cs typeface="Red Hat Display"/>
                  <a:sym typeface="Red Hat Display"/>
                </a:rPr>
                <a:t> O term</a:t>
              </a:r>
              <a:r>
                <a:rPr lang="en-US" sz="2400">
                  <a:solidFill>
                    <a:srgbClr val="F5F5EF"/>
                  </a:solidFill>
                  <a:latin typeface="Red Hat Display"/>
                  <a:ea typeface="Red Hat Display"/>
                  <a:cs typeface="Red Hat Display"/>
                  <a:sym typeface="Red Hat Display"/>
                </a:rPr>
                <a:t>o “virtude</a:t>
              </a:r>
              <a:r>
                <a:rPr lang="en-US" sz="2400">
                  <a:solidFill>
                    <a:srgbClr val="F5F5EF"/>
                  </a:solidFill>
                  <a:latin typeface="Red Hat Display"/>
                  <a:ea typeface="Red Hat Display"/>
                  <a:cs typeface="Red Hat Display"/>
                  <a:sym typeface="Red Hat Display"/>
                </a:rPr>
                <a:t> cívic</a:t>
              </a:r>
              <a:r>
                <a:rPr lang="en-US" sz="2400">
                  <a:solidFill>
                    <a:srgbClr val="F5F5EF"/>
                  </a:solidFill>
                  <a:latin typeface="Red Hat Display"/>
                  <a:ea typeface="Red Hat Display"/>
                  <a:cs typeface="Red Hat Display"/>
                  <a:sym typeface="Red Hat Display"/>
                </a:rPr>
                <a:t>a” é o m</a:t>
              </a:r>
              <a:r>
                <a:rPr lang="en-US" sz="2400">
                  <a:solidFill>
                    <a:srgbClr val="F5F5EF"/>
                  </a:solidFill>
                  <a:latin typeface="Red Hat Display"/>
                  <a:ea typeface="Red Hat Display"/>
                  <a:cs typeface="Red Hat Display"/>
                  <a:sym typeface="Red Hat Display"/>
                </a:rPr>
                <a:t>ais</a:t>
              </a:r>
              <a:r>
                <a:rPr lang="en-US" sz="2400">
                  <a:solidFill>
                    <a:srgbClr val="F5F5EF"/>
                  </a:solidFill>
                  <a:latin typeface="Red Hat Display"/>
                  <a:ea typeface="Red Hat Display"/>
                  <a:cs typeface="Red Hat Display"/>
                  <a:sym typeface="Red Hat Display"/>
                </a:rPr>
                <a:t> próximo </a:t>
              </a:r>
              <a:r>
                <a:rPr lang="en-US" sz="2400">
                  <a:solidFill>
                    <a:srgbClr val="F5F5EF"/>
                  </a:solidFill>
                  <a:latin typeface="Red Hat Display"/>
                  <a:ea typeface="Red Hat Display"/>
                  <a:cs typeface="Red Hat Display"/>
                  <a:sym typeface="Red Hat Display"/>
                </a:rPr>
                <a:t>em con</a:t>
              </a:r>
              <a:r>
                <a:rPr lang="en-US" sz="2400">
                  <a:solidFill>
                    <a:srgbClr val="F5F5EF"/>
                  </a:solidFill>
                  <a:latin typeface="Red Hat Display"/>
                  <a:ea typeface="Red Hat Display"/>
                  <a:cs typeface="Red Hat Display"/>
                  <a:sym typeface="Red Hat Display"/>
                </a:rPr>
                <a:t>teú</a:t>
              </a:r>
              <a:r>
                <a:rPr lang="en-US" sz="2400">
                  <a:solidFill>
                    <a:srgbClr val="F5F5EF"/>
                  </a:solidFill>
                  <a:latin typeface="Red Hat Display"/>
                  <a:ea typeface="Red Hat Display"/>
                  <a:cs typeface="Red Hat Display"/>
                  <a:sym typeface="Red Hat Display"/>
                </a:rPr>
                <a:t>do</a:t>
              </a:r>
              <a:r>
                <a:rPr lang="en-US" sz="2400">
                  <a:solidFill>
                    <a:srgbClr val="F5F5EF"/>
                  </a:solidFill>
                  <a:latin typeface="Red Hat Display"/>
                  <a:ea typeface="Red Hat Display"/>
                  <a:cs typeface="Red Hat Display"/>
                  <a:sym typeface="Red Hat Display"/>
                </a:rPr>
                <a:t> </a:t>
              </a:r>
              <a:r>
                <a:rPr lang="en-US" sz="2400">
                  <a:solidFill>
                    <a:srgbClr val="F5F5EF"/>
                  </a:solidFill>
                  <a:latin typeface="Red Hat Display"/>
                  <a:ea typeface="Red Hat Display"/>
                  <a:cs typeface="Red Hat Display"/>
                  <a:sym typeface="Red Hat Display"/>
                </a:rPr>
                <a:t>e</a:t>
              </a:r>
              <a:r>
                <a:rPr lang="en-US" sz="2400">
                  <a:solidFill>
                    <a:srgbClr val="F5F5EF"/>
                  </a:solidFill>
                  <a:latin typeface="Red Hat Display"/>
                  <a:ea typeface="Red Hat Display"/>
                  <a:cs typeface="Red Hat Display"/>
                  <a:sym typeface="Red Hat Display"/>
                </a:rPr>
                <a:t> </a:t>
              </a:r>
              <a:r>
                <a:rPr lang="en-US" sz="2400">
                  <a:solidFill>
                    <a:srgbClr val="F5F5EF"/>
                  </a:solidFill>
                  <a:latin typeface="Red Hat Display"/>
                  <a:ea typeface="Red Hat Display"/>
                  <a:cs typeface="Red Hat Display"/>
                  <a:sym typeface="Red Hat Display"/>
                </a:rPr>
                <a:t>fun</a:t>
              </a:r>
              <a:r>
                <a:rPr lang="en-US" sz="2400">
                  <a:solidFill>
                    <a:srgbClr val="F5F5EF"/>
                  </a:solidFill>
                  <a:latin typeface="Red Hat Display"/>
                  <a:ea typeface="Red Hat Display"/>
                  <a:cs typeface="Red Hat Display"/>
                  <a:sym typeface="Red Hat Display"/>
                </a:rPr>
                <a:t>ção</a:t>
              </a:r>
              <a:r>
                <a:rPr lang="en-US" sz="2400">
                  <a:solidFill>
                    <a:srgbClr val="F5F5EF"/>
                  </a:solidFill>
                  <a:latin typeface="Red Hat Display"/>
                  <a:ea typeface="Red Hat Display"/>
                  <a:cs typeface="Red Hat Display"/>
                  <a:sym typeface="Red Hat Display"/>
                </a:rPr>
                <a:t> do que</a:t>
              </a:r>
              <a:r>
                <a:rPr lang="en-US" sz="2400">
                  <a:solidFill>
                    <a:srgbClr val="F5F5EF"/>
                  </a:solidFill>
                  <a:latin typeface="Red Hat Display"/>
                  <a:ea typeface="Red Hat Display"/>
                  <a:cs typeface="Red Hat Display"/>
                  <a:sym typeface="Red Hat Display"/>
                </a:rPr>
                <a:t> se entende</a:t>
              </a:r>
              <a:r>
                <a:rPr lang="en-US" sz="2400">
                  <a:solidFill>
                    <a:srgbClr val="F5F5EF"/>
                  </a:solidFill>
                  <a:latin typeface="Red Hat Display"/>
                  <a:ea typeface="Red Hat Display"/>
                  <a:cs typeface="Red Hat Display"/>
                  <a:sym typeface="Red Hat Display"/>
                </a:rPr>
                <a:t> modernamente como c</a:t>
              </a:r>
              <a:r>
                <a:rPr lang="en-US" sz="2400">
                  <a:solidFill>
                    <a:srgbClr val="F5F5EF"/>
                  </a:solidFill>
                  <a:latin typeface="Red Hat Display"/>
                  <a:ea typeface="Red Hat Display"/>
                  <a:cs typeface="Red Hat Display"/>
                  <a:sym typeface="Red Hat Display"/>
                </a:rPr>
                <a:t>ida</a:t>
              </a:r>
              <a:r>
                <a:rPr lang="en-US" sz="2400">
                  <a:solidFill>
                    <a:srgbClr val="F5F5EF"/>
                  </a:solidFill>
                  <a:latin typeface="Red Hat Display"/>
                  <a:ea typeface="Red Hat Display"/>
                  <a:cs typeface="Red Hat Display"/>
                  <a:sym typeface="Red Hat Display"/>
                </a:rPr>
                <a:t>d</a:t>
              </a:r>
              <a:r>
                <a:rPr lang="en-US" sz="2400">
                  <a:solidFill>
                    <a:srgbClr val="F5F5EF"/>
                  </a:solidFill>
                  <a:latin typeface="Red Hat Display"/>
                  <a:ea typeface="Red Hat Display"/>
                  <a:cs typeface="Red Hat Display"/>
                  <a:sym typeface="Red Hat Display"/>
                </a:rPr>
                <a:t>ania.</a:t>
              </a:r>
            </a:p>
          </p:txBody>
        </p:sp>
      </p:grpSp>
      <p:sp>
        <p:nvSpPr>
          <p:cNvPr name="TextBox 6" id="6"/>
          <p:cNvSpPr txBox="true"/>
          <p:nvPr/>
        </p:nvSpPr>
        <p:spPr>
          <a:xfrm rot="0">
            <a:off x="1540321" y="1891665"/>
            <a:ext cx="7603679" cy="2596515"/>
          </a:xfrm>
          <a:prstGeom prst="rect">
            <a:avLst/>
          </a:prstGeom>
        </p:spPr>
        <p:txBody>
          <a:bodyPr anchor="t" rtlCol="false" tIns="0" lIns="0" bIns="0" rIns="0">
            <a:spAutoFit/>
          </a:bodyPr>
          <a:lstStyle/>
          <a:p>
            <a:pPr algn="l">
              <a:lnSpc>
                <a:spcPts val="9600"/>
              </a:lnSpc>
            </a:pPr>
            <a:r>
              <a:rPr lang="en-US" sz="9600">
                <a:solidFill>
                  <a:srgbClr val="D2BCFA"/>
                </a:solidFill>
                <a:latin typeface="Hatton"/>
                <a:ea typeface="Hatton"/>
                <a:cs typeface="Hatton"/>
                <a:sym typeface="Hatton"/>
              </a:rPr>
              <a:t>Grécia Antiga</a:t>
            </a:r>
          </a:p>
        </p:txBody>
      </p:sp>
      <p:sp>
        <p:nvSpPr>
          <p:cNvPr name="TextBox 7" id="7"/>
          <p:cNvSpPr txBox="true"/>
          <p:nvPr/>
        </p:nvSpPr>
        <p:spPr>
          <a:xfrm rot="0">
            <a:off x="502262" y="266700"/>
            <a:ext cx="8641738" cy="283845"/>
          </a:xfrm>
          <a:prstGeom prst="rect">
            <a:avLst/>
          </a:prstGeom>
        </p:spPr>
        <p:txBody>
          <a:bodyPr anchor="t" rtlCol="false" tIns="0" lIns="0" bIns="0" rIns="0">
            <a:spAutoFit/>
          </a:bodyPr>
          <a:lstStyle/>
          <a:p>
            <a:pPr algn="l">
              <a:lnSpc>
                <a:spcPts val="2250"/>
              </a:lnSpc>
            </a:pPr>
            <a:r>
              <a:rPr lang="en-US" sz="1800" spc="197">
                <a:solidFill>
                  <a:srgbClr val="F5F5EF"/>
                </a:solidFill>
                <a:latin typeface="Red Hat Display"/>
                <a:ea typeface="Red Hat Display"/>
                <a:cs typeface="Red Hat Display"/>
                <a:sym typeface="Red Hat Display"/>
              </a:rPr>
              <a:t>Nacionalidade e a condição feminina na Comunidade Internacional</a:t>
            </a:r>
          </a:p>
        </p:txBody>
      </p:sp>
      <p:grpSp>
        <p:nvGrpSpPr>
          <p:cNvPr name="Group 8" id="8"/>
          <p:cNvGrpSpPr/>
          <p:nvPr/>
        </p:nvGrpSpPr>
        <p:grpSpPr>
          <a:xfrm rot="0">
            <a:off x="8056676" y="4569204"/>
            <a:ext cx="7970007" cy="4520887"/>
            <a:chOff x="0" y="0"/>
            <a:chExt cx="2084057" cy="1182155"/>
          </a:xfrm>
        </p:grpSpPr>
        <p:sp>
          <p:nvSpPr>
            <p:cNvPr name="Freeform 9" id="9"/>
            <p:cNvSpPr/>
            <p:nvPr/>
          </p:nvSpPr>
          <p:spPr>
            <a:xfrm flipH="false" flipV="false" rot="0">
              <a:off x="0" y="0"/>
              <a:ext cx="2084057" cy="1182155"/>
            </a:xfrm>
            <a:custGeom>
              <a:avLst/>
              <a:gdLst/>
              <a:ahLst/>
              <a:cxnLst/>
              <a:rect r="r" b="b" t="t" l="l"/>
              <a:pathLst>
                <a:path h="1182155" w="2084057">
                  <a:moveTo>
                    <a:pt x="0" y="0"/>
                  </a:moveTo>
                  <a:lnTo>
                    <a:pt x="2084057" y="0"/>
                  </a:lnTo>
                  <a:lnTo>
                    <a:pt x="2084057" y="1182155"/>
                  </a:lnTo>
                  <a:lnTo>
                    <a:pt x="0" y="1182155"/>
                  </a:lnTo>
                  <a:close/>
                </a:path>
              </a:pathLst>
            </a:custGeom>
            <a:solidFill>
              <a:srgbClr val="F3ECFF"/>
            </a:solidFill>
          </p:spPr>
        </p:sp>
      </p:grpSp>
      <p:grpSp>
        <p:nvGrpSpPr>
          <p:cNvPr name="Group 10" id="10"/>
          <p:cNvGrpSpPr/>
          <p:nvPr/>
        </p:nvGrpSpPr>
        <p:grpSpPr>
          <a:xfrm rot="0">
            <a:off x="8226481" y="4050030"/>
            <a:ext cx="7634807" cy="4836763"/>
            <a:chOff x="0" y="0"/>
            <a:chExt cx="10179743" cy="6449018"/>
          </a:xfrm>
        </p:grpSpPr>
        <p:sp>
          <p:nvSpPr>
            <p:cNvPr name="TextBox 11" id="11"/>
            <p:cNvSpPr txBox="true"/>
            <p:nvPr/>
          </p:nvSpPr>
          <p:spPr>
            <a:xfrm rot="0">
              <a:off x="0" y="-85725"/>
              <a:ext cx="9527092" cy="728085"/>
            </a:xfrm>
            <a:prstGeom prst="rect">
              <a:avLst/>
            </a:prstGeom>
          </p:spPr>
          <p:txBody>
            <a:bodyPr anchor="t" rtlCol="false" tIns="0" lIns="0" bIns="0" rIns="0">
              <a:spAutoFit/>
            </a:bodyPr>
            <a:lstStyle/>
            <a:p>
              <a:pPr algn="ctr">
                <a:lnSpc>
                  <a:spcPts val="4452"/>
                </a:lnSpc>
                <a:spcBef>
                  <a:spcPct val="0"/>
                </a:spcBef>
              </a:pPr>
            </a:p>
          </p:txBody>
        </p:sp>
        <p:sp>
          <p:nvSpPr>
            <p:cNvPr name="TextBox 12" id="12"/>
            <p:cNvSpPr txBox="true"/>
            <p:nvPr/>
          </p:nvSpPr>
          <p:spPr>
            <a:xfrm rot="0">
              <a:off x="0" y="882152"/>
              <a:ext cx="10179743" cy="5566865"/>
            </a:xfrm>
            <a:prstGeom prst="rect">
              <a:avLst/>
            </a:prstGeom>
          </p:spPr>
          <p:txBody>
            <a:bodyPr anchor="t" rtlCol="false" tIns="0" lIns="0" bIns="0" rIns="0">
              <a:spAutoFit/>
            </a:bodyPr>
            <a:lstStyle/>
            <a:p>
              <a:pPr algn="just">
                <a:lnSpc>
                  <a:spcPts val="3043"/>
                </a:lnSpc>
              </a:pPr>
              <a:r>
                <a:rPr lang="en-US" sz="2173">
                  <a:solidFill>
                    <a:srgbClr val="171717"/>
                  </a:solidFill>
                  <a:latin typeface="Red Hat Display"/>
                  <a:ea typeface="Red Hat Display"/>
                  <a:cs typeface="Red Hat Display"/>
                  <a:sym typeface="Red Hat Display"/>
                </a:rPr>
                <a:t>"Através do significado político que revestia a noção de “virtude cívica” (cidadania) e do sistema de sua atribuição na sociedade grega, é possível constatar o caráter oligárquico da primeira “democracia”. A existência de uma classe social constituída por homens livres, que detém as rédeas do poder político através do status exclusivo de cidadãos (que pressupõe acesso às funções políticas) e que se perpétua pela transmissão da cidadania jus sanguinis, comprovava o quanto esta era “impenetrável”. Prova disto são as poucas notícias que se têm sobre possíveis naturalizações ou concessões da cidadania a “metecos” ou, neste último caso, a escravos ."</a:t>
              </a:r>
            </a:p>
          </p:txBody>
        </p:sp>
      </p:grpSp>
      <p:grpSp>
        <p:nvGrpSpPr>
          <p:cNvPr name="Group 13" id="13"/>
          <p:cNvGrpSpPr/>
          <p:nvPr/>
        </p:nvGrpSpPr>
        <p:grpSpPr>
          <a:xfrm rot="0">
            <a:off x="8056676" y="8436624"/>
            <a:ext cx="7970007" cy="1306933"/>
            <a:chOff x="0" y="0"/>
            <a:chExt cx="10626676" cy="1742578"/>
          </a:xfrm>
        </p:grpSpPr>
        <p:sp>
          <p:nvSpPr>
            <p:cNvPr name="TextBox 14" id="14"/>
            <p:cNvSpPr txBox="true"/>
            <p:nvPr/>
          </p:nvSpPr>
          <p:spPr>
            <a:xfrm rot="0">
              <a:off x="0" y="-85725"/>
              <a:ext cx="9945371" cy="728085"/>
            </a:xfrm>
            <a:prstGeom prst="rect">
              <a:avLst/>
            </a:prstGeom>
          </p:spPr>
          <p:txBody>
            <a:bodyPr anchor="t" rtlCol="false" tIns="0" lIns="0" bIns="0" rIns="0">
              <a:spAutoFit/>
            </a:bodyPr>
            <a:lstStyle/>
            <a:p>
              <a:pPr algn="ctr">
                <a:lnSpc>
                  <a:spcPts val="4452"/>
                </a:lnSpc>
                <a:spcBef>
                  <a:spcPct val="0"/>
                </a:spcBef>
              </a:pPr>
            </a:p>
          </p:txBody>
        </p:sp>
        <p:sp>
          <p:nvSpPr>
            <p:cNvPr name="TextBox 15" id="15"/>
            <p:cNvSpPr txBox="true"/>
            <p:nvPr/>
          </p:nvSpPr>
          <p:spPr>
            <a:xfrm rot="0">
              <a:off x="0" y="882152"/>
              <a:ext cx="10626676" cy="860425"/>
            </a:xfrm>
            <a:prstGeom prst="rect">
              <a:avLst/>
            </a:prstGeom>
          </p:spPr>
          <p:txBody>
            <a:bodyPr anchor="t" rtlCol="false" tIns="0" lIns="0" bIns="0" rIns="0">
              <a:spAutoFit/>
            </a:bodyPr>
            <a:lstStyle/>
            <a:p>
              <a:pPr algn="just">
                <a:lnSpc>
                  <a:spcPts val="2681"/>
                </a:lnSpc>
              </a:pPr>
              <a:r>
                <a:rPr lang="en-US" sz="1915" i="true">
                  <a:solidFill>
                    <a:srgbClr val="FFFFFF"/>
                  </a:solidFill>
                  <a:latin typeface="Red Hat Display Italics"/>
                  <a:ea typeface="Red Hat Display Italics"/>
                  <a:cs typeface="Red Hat Display Italics"/>
                  <a:sym typeface="Red Hat Display Italics"/>
                </a:rPr>
                <a:t>DAL RI Jr., Arno. História do Direito Internacional. Comércio e Moeda. Cidadania e Nacionalidade. Florianópolis: Fundação Boiteux, 2004, p. 179, </a:t>
              </a:r>
            </a:p>
          </p:txBody>
        </p:sp>
      </p:gr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F5F5EF"/>
        </a:solidFill>
      </p:bgPr>
    </p:bg>
    <p:spTree>
      <p:nvGrpSpPr>
        <p:cNvPr id="1" name=""/>
        <p:cNvGrpSpPr/>
        <p:nvPr/>
      </p:nvGrpSpPr>
      <p:grpSpPr>
        <a:xfrm>
          <a:off x="0" y="0"/>
          <a:ext cx="0" cy="0"/>
          <a:chOff x="0" y="0"/>
          <a:chExt cx="0" cy="0"/>
        </a:xfrm>
      </p:grpSpPr>
      <p:sp>
        <p:nvSpPr>
          <p:cNvPr name="Freeform 2" id="2"/>
          <p:cNvSpPr/>
          <p:nvPr/>
        </p:nvSpPr>
        <p:spPr>
          <a:xfrm flipH="false" flipV="false" rot="0">
            <a:off x="12201371" y="4746760"/>
            <a:ext cx="6086629" cy="3943350"/>
          </a:xfrm>
          <a:custGeom>
            <a:avLst/>
            <a:gdLst/>
            <a:ahLst/>
            <a:cxnLst/>
            <a:rect r="r" b="b" t="t" l="l"/>
            <a:pathLst>
              <a:path h="3943350" w="6086629">
                <a:moveTo>
                  <a:pt x="0" y="0"/>
                </a:moveTo>
                <a:lnTo>
                  <a:pt x="6086629" y="0"/>
                </a:lnTo>
                <a:lnTo>
                  <a:pt x="6086629" y="3943350"/>
                </a:lnTo>
                <a:lnTo>
                  <a:pt x="0" y="3943350"/>
                </a:lnTo>
                <a:lnTo>
                  <a:pt x="0" y="0"/>
                </a:lnTo>
                <a:close/>
              </a:path>
            </a:pathLst>
          </a:custGeom>
          <a:blipFill>
            <a:blip r:embed="rId2"/>
            <a:stretch>
              <a:fillRect l="0" t="-15367" r="0" b="-6763"/>
            </a:stretch>
          </a:blipFill>
        </p:spPr>
      </p:sp>
      <p:sp>
        <p:nvSpPr>
          <p:cNvPr name="TextBox 3" id="3"/>
          <p:cNvSpPr txBox="true"/>
          <p:nvPr/>
        </p:nvSpPr>
        <p:spPr>
          <a:xfrm rot="0">
            <a:off x="1028700" y="3977140"/>
            <a:ext cx="9600361" cy="3373798"/>
          </a:xfrm>
          <a:prstGeom prst="rect">
            <a:avLst/>
          </a:prstGeom>
        </p:spPr>
        <p:txBody>
          <a:bodyPr anchor="t" rtlCol="false" tIns="0" lIns="0" bIns="0" rIns="0">
            <a:spAutoFit/>
          </a:bodyPr>
          <a:lstStyle/>
          <a:p>
            <a:pPr algn="l" marL="700410" indent="-350205" lvl="1">
              <a:lnSpc>
                <a:spcPts val="4541"/>
              </a:lnSpc>
              <a:buFont typeface="Arial"/>
              <a:buChar char="•"/>
            </a:pPr>
            <a:r>
              <a:rPr lang="en-US" sz="3244">
                <a:solidFill>
                  <a:srgbClr val="171717"/>
                </a:solidFill>
                <a:latin typeface="Red Hat Display"/>
                <a:ea typeface="Red Hat Display"/>
                <a:cs typeface="Red Hat Display"/>
                <a:sym typeface="Red Hat Display"/>
              </a:rPr>
              <a:t>Diferentes estatutos de cidadania;</a:t>
            </a:r>
          </a:p>
          <a:p>
            <a:pPr algn="l" marL="700410" indent="-350205" lvl="1">
              <a:lnSpc>
                <a:spcPts val="4541"/>
              </a:lnSpc>
              <a:buFont typeface="Arial"/>
              <a:buChar char="•"/>
            </a:pPr>
            <a:r>
              <a:rPr lang="en-US" sz="3244">
                <a:solidFill>
                  <a:srgbClr val="171717"/>
                </a:solidFill>
                <a:latin typeface="Red Hat Display"/>
                <a:ea typeface="Red Hat Display"/>
                <a:cs typeface="Red Hat Display"/>
                <a:sym typeface="Red Hat Display"/>
              </a:rPr>
              <a:t>O conceito de status civitatis do direito romano inspirou a noção jurídica de cidadania do século XXI;</a:t>
            </a:r>
          </a:p>
          <a:p>
            <a:pPr algn="l" marL="700410" indent="-350205" lvl="1">
              <a:lnSpc>
                <a:spcPts val="4541"/>
              </a:lnSpc>
              <a:buFont typeface="Arial"/>
              <a:buChar char="•"/>
            </a:pPr>
            <a:r>
              <a:rPr lang="en-US" sz="3244">
                <a:solidFill>
                  <a:srgbClr val="171717"/>
                </a:solidFill>
                <a:latin typeface="Red Hat Display"/>
                <a:ea typeface="Red Hat Display"/>
                <a:cs typeface="Red Hat Display"/>
                <a:sym typeface="Red Hat Display"/>
              </a:rPr>
              <a:t>Valor do cidadão dentro de uma comunidade política.</a:t>
            </a:r>
          </a:p>
        </p:txBody>
      </p:sp>
      <p:sp>
        <p:nvSpPr>
          <p:cNvPr name="TextBox 4" id="4"/>
          <p:cNvSpPr txBox="true"/>
          <p:nvPr/>
        </p:nvSpPr>
        <p:spPr>
          <a:xfrm rot="0">
            <a:off x="1028700" y="2670989"/>
            <a:ext cx="8191861" cy="868000"/>
          </a:xfrm>
          <a:prstGeom prst="rect">
            <a:avLst/>
          </a:prstGeom>
        </p:spPr>
        <p:txBody>
          <a:bodyPr anchor="t" rtlCol="false" tIns="0" lIns="0" bIns="0" rIns="0">
            <a:spAutoFit/>
          </a:bodyPr>
          <a:lstStyle/>
          <a:p>
            <a:pPr algn="l">
              <a:lnSpc>
                <a:spcPts val="6757"/>
              </a:lnSpc>
            </a:pPr>
            <a:r>
              <a:rPr lang="en-US" sz="4826">
                <a:solidFill>
                  <a:srgbClr val="171717"/>
                </a:solidFill>
                <a:latin typeface="Hatton"/>
                <a:ea typeface="Hatton"/>
                <a:cs typeface="Hatton"/>
                <a:sym typeface="Hatton"/>
              </a:rPr>
              <a:t>A </a:t>
            </a:r>
            <a:r>
              <a:rPr lang="en-US" sz="4826">
                <a:solidFill>
                  <a:srgbClr val="FF7632"/>
                </a:solidFill>
                <a:latin typeface="Hatton"/>
                <a:ea typeface="Hatton"/>
                <a:cs typeface="Hatton"/>
                <a:sym typeface="Hatton"/>
              </a:rPr>
              <a:t>“</a:t>
            </a:r>
            <a:r>
              <a:rPr lang="en-US" sz="4826">
                <a:solidFill>
                  <a:srgbClr val="FF7632"/>
                </a:solidFill>
                <a:latin typeface="Hatton"/>
                <a:ea typeface="Hatton"/>
                <a:cs typeface="Hatton"/>
                <a:sym typeface="Hatton"/>
              </a:rPr>
              <a:t>civitas” </a:t>
            </a:r>
            <a:r>
              <a:rPr lang="en-US" sz="4826">
                <a:solidFill>
                  <a:srgbClr val="171717"/>
                </a:solidFill>
                <a:latin typeface="Hatton"/>
                <a:ea typeface="Hatton"/>
                <a:cs typeface="Hatton"/>
                <a:sym typeface="Hatton"/>
              </a:rPr>
              <a:t>romana</a:t>
            </a:r>
          </a:p>
        </p:txBody>
      </p:sp>
      <p:sp>
        <p:nvSpPr>
          <p:cNvPr name="TextBox 5" id="5"/>
          <p:cNvSpPr txBox="true"/>
          <p:nvPr/>
        </p:nvSpPr>
        <p:spPr>
          <a:xfrm rot="0">
            <a:off x="12201371" y="3929329"/>
            <a:ext cx="5799577" cy="817430"/>
          </a:xfrm>
          <a:prstGeom prst="rect">
            <a:avLst/>
          </a:prstGeom>
        </p:spPr>
        <p:txBody>
          <a:bodyPr anchor="t" rtlCol="false" tIns="0" lIns="0" bIns="0" rIns="0">
            <a:spAutoFit/>
          </a:bodyPr>
          <a:lstStyle/>
          <a:p>
            <a:pPr algn="l">
              <a:lnSpc>
                <a:spcPts val="5768"/>
              </a:lnSpc>
            </a:pPr>
            <a:r>
              <a:rPr lang="en-US" sz="5768">
                <a:solidFill>
                  <a:srgbClr val="171717"/>
                </a:solidFill>
                <a:latin typeface="Hatton Bold"/>
                <a:ea typeface="Hatton Bold"/>
                <a:cs typeface="Hatton Bold"/>
                <a:sym typeface="Hatton Bold"/>
              </a:rPr>
              <a:t>R</a:t>
            </a:r>
            <a:r>
              <a:rPr lang="en-US" sz="5768">
                <a:solidFill>
                  <a:srgbClr val="171717"/>
                </a:solidFill>
                <a:latin typeface="Hatton Bold"/>
                <a:ea typeface="Hatton Bold"/>
                <a:cs typeface="Hatton Bold"/>
                <a:sym typeface="Hatton Bold"/>
              </a:rPr>
              <a:t>oma Antiga</a:t>
            </a:r>
          </a:p>
        </p:txBody>
      </p:sp>
      <p:sp>
        <p:nvSpPr>
          <p:cNvPr name="TextBox 6" id="6"/>
          <p:cNvSpPr txBox="true"/>
          <p:nvPr/>
        </p:nvSpPr>
        <p:spPr>
          <a:xfrm rot="0">
            <a:off x="1028700" y="744855"/>
            <a:ext cx="9460888" cy="283845"/>
          </a:xfrm>
          <a:prstGeom prst="rect">
            <a:avLst/>
          </a:prstGeom>
        </p:spPr>
        <p:txBody>
          <a:bodyPr anchor="t" rtlCol="false" tIns="0" lIns="0" bIns="0" rIns="0">
            <a:spAutoFit/>
          </a:bodyPr>
          <a:lstStyle/>
          <a:p>
            <a:pPr algn="l">
              <a:lnSpc>
                <a:spcPts val="2250"/>
              </a:lnSpc>
            </a:pPr>
            <a:r>
              <a:rPr lang="en-US" sz="1800" spc="197">
                <a:solidFill>
                  <a:srgbClr val="171717"/>
                </a:solidFill>
                <a:latin typeface="Red Hat Display"/>
                <a:ea typeface="Red Hat Display"/>
                <a:cs typeface="Red Hat Display"/>
                <a:sym typeface="Red Hat Display"/>
              </a:rPr>
              <a:t>Nacionalidade e a condição feminina na Comunidade Internacional</a:t>
            </a:r>
          </a:p>
        </p:txBody>
      </p:sp>
      <p:sp>
        <p:nvSpPr>
          <p:cNvPr name="TextBox 7" id="7"/>
          <p:cNvSpPr txBox="true"/>
          <p:nvPr/>
        </p:nvSpPr>
        <p:spPr>
          <a:xfrm rot="0">
            <a:off x="12201371" y="8821506"/>
            <a:ext cx="5984036" cy="1826944"/>
          </a:xfrm>
          <a:prstGeom prst="rect">
            <a:avLst/>
          </a:prstGeom>
        </p:spPr>
        <p:txBody>
          <a:bodyPr anchor="t" rtlCol="false" tIns="0" lIns="0" bIns="0" rIns="0">
            <a:spAutoFit/>
          </a:bodyPr>
          <a:lstStyle/>
          <a:p>
            <a:pPr algn="l">
              <a:lnSpc>
                <a:spcPts val="2954"/>
              </a:lnSpc>
              <a:spcBef>
                <a:spcPct val="0"/>
              </a:spcBef>
            </a:pPr>
            <a:r>
              <a:rPr lang="en-US" b="true" sz="2110">
                <a:solidFill>
                  <a:srgbClr val="000000"/>
                </a:solidFill>
                <a:latin typeface="Red Hat Display Bold"/>
                <a:ea typeface="Red Hat Display Bold"/>
                <a:cs typeface="Red Hat Display Bold"/>
                <a:sym typeface="Red Hat Display Bold"/>
              </a:rPr>
              <a:t>Cornelia, Mother of the Gracchi, Pointing to Her Children as Her Treasures (1780/1790)</a:t>
            </a:r>
          </a:p>
          <a:p>
            <a:pPr algn="l">
              <a:lnSpc>
                <a:spcPts val="2954"/>
              </a:lnSpc>
              <a:spcBef>
                <a:spcPct val="0"/>
              </a:spcBef>
            </a:pPr>
            <a:r>
              <a:rPr lang="en-US" sz="2110">
                <a:solidFill>
                  <a:srgbClr val="000000"/>
                </a:solidFill>
                <a:latin typeface="Red Hat Display"/>
                <a:ea typeface="Red Hat Display"/>
                <a:cs typeface="Red Hat Display"/>
                <a:sym typeface="Red Hat Display"/>
                <a:hlinkClick r:id="rId3" tooltip="https://www.google.com/search?sxsrf=APq-WBt8Lwy9CzLeue625nND9d-dTKCblA:1646250604569&amp;q=cornelia,+mother+of+the+gracchi,+pointing+to+her+children+as+her+treasures+artista&amp;stick=H4sIAAAAAAAAACWMMQoCQQxFK8FGC3shtSwMW9jsMbyAxJidDTtONMnqfTypoxafx38f_nq726Sc-p6OfnmMNQ77mYb0FF-wnNEitbzU5qFRPN6rE6lVLoId3DQmNtARGiEbEk3SwV2lhtQMofDdmyxX4wrovx7G6Iuxw_8TP-9XstSFAAAA&amp;sa=X&amp;ved=2ahUKEwjSm_yzmaj2AhVkHLkGHQASDYMQ6BMoAHoECCMQAg"/>
              </a:rPr>
              <a:t>Artista</a:t>
            </a:r>
            <a:r>
              <a:rPr lang="en-US" sz="2110">
                <a:solidFill>
                  <a:srgbClr val="000000"/>
                </a:solidFill>
                <a:latin typeface="Red Hat Display"/>
                <a:ea typeface="Red Hat Display"/>
                <a:cs typeface="Red Hat Display"/>
                <a:sym typeface="Red Hat Display"/>
              </a:rPr>
              <a:t>: </a:t>
            </a:r>
            <a:r>
              <a:rPr lang="en-US" sz="2110">
                <a:solidFill>
                  <a:srgbClr val="000000"/>
                </a:solidFill>
                <a:latin typeface="Red Hat Display"/>
                <a:ea typeface="Red Hat Display"/>
                <a:cs typeface="Red Hat Display"/>
                <a:sym typeface="Red Hat Display"/>
                <a:hlinkClick r:id="rId4" tooltip="https://www.google.com/search?sxsrf=APq-WBt8Lwy9CzLeue625nND9d-dTKCblA:1646250604569&amp;q=Angelica+Kauffmann&amp;stick=H4sIAAAAAAAAAOPgE-LVT9c3NEw2LU4qTMsrUeLUz9U3MDQuSDPUks1OttIvyywuTcyJTywq0Qfi8vyibCsgnVlcsohVyDEvPTUnMzlRwTuxNC0tNzEvbwcrIwDU4xI4UwAAAA&amp;sa=X&amp;ved=2ahUKEwjSm_yzmaj2AhVkHLkGHQASDYMQmxMoAXoECCMQAw"/>
              </a:rPr>
              <a:t>Angelika Kauffmann</a:t>
            </a:r>
          </a:p>
          <a:p>
            <a:pPr algn="l">
              <a:lnSpc>
                <a:spcPts val="2954"/>
              </a:lnSpc>
              <a:spcBef>
                <a:spcPct val="0"/>
              </a:spcBef>
            </a:pPr>
          </a:p>
          <a:p>
            <a:pPr algn="l">
              <a:lnSpc>
                <a:spcPts val="2954"/>
              </a:lnSpc>
              <a:spcBef>
                <a:spcPct val="0"/>
              </a:spcBef>
            </a:pP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F5F5EF"/>
        </a:solidFill>
      </p:bgPr>
    </p:bg>
    <p:spTree>
      <p:nvGrpSpPr>
        <p:cNvPr id="1" name=""/>
        <p:cNvGrpSpPr/>
        <p:nvPr/>
      </p:nvGrpSpPr>
      <p:grpSpPr>
        <a:xfrm>
          <a:off x="0" y="0"/>
          <a:ext cx="0" cy="0"/>
          <a:chOff x="0" y="0"/>
          <a:chExt cx="0" cy="0"/>
        </a:xfrm>
      </p:grpSpPr>
      <p:grpSp>
        <p:nvGrpSpPr>
          <p:cNvPr name="Group 2" id="2"/>
          <p:cNvGrpSpPr/>
          <p:nvPr/>
        </p:nvGrpSpPr>
        <p:grpSpPr>
          <a:xfrm rot="0">
            <a:off x="2519959" y="5143500"/>
            <a:ext cx="13248083" cy="5657850"/>
            <a:chOff x="0" y="0"/>
            <a:chExt cx="4481450" cy="1913890"/>
          </a:xfrm>
        </p:grpSpPr>
        <p:sp>
          <p:nvSpPr>
            <p:cNvPr name="Freeform 3" id="3"/>
            <p:cNvSpPr/>
            <p:nvPr/>
          </p:nvSpPr>
          <p:spPr>
            <a:xfrm flipH="false" flipV="false" rot="0">
              <a:off x="0" y="0"/>
              <a:ext cx="4481450" cy="1913890"/>
            </a:xfrm>
            <a:custGeom>
              <a:avLst/>
              <a:gdLst/>
              <a:ahLst/>
              <a:cxnLst/>
              <a:rect r="r" b="b" t="t" l="l"/>
              <a:pathLst>
                <a:path h="1913890" w="4481450">
                  <a:moveTo>
                    <a:pt x="0" y="0"/>
                  </a:moveTo>
                  <a:lnTo>
                    <a:pt x="4481450" y="0"/>
                  </a:lnTo>
                  <a:lnTo>
                    <a:pt x="4481450" y="1913890"/>
                  </a:lnTo>
                  <a:lnTo>
                    <a:pt x="0" y="1913890"/>
                  </a:lnTo>
                  <a:close/>
                </a:path>
              </a:pathLst>
            </a:custGeom>
            <a:solidFill>
              <a:srgbClr val="FFFFFF"/>
            </a:solidFill>
          </p:spPr>
        </p:sp>
      </p:grpSp>
      <p:grpSp>
        <p:nvGrpSpPr>
          <p:cNvPr name="Group 4" id="4"/>
          <p:cNvGrpSpPr/>
          <p:nvPr/>
        </p:nvGrpSpPr>
        <p:grpSpPr>
          <a:xfrm rot="0">
            <a:off x="3515090" y="7794619"/>
            <a:ext cx="5028731" cy="1626361"/>
            <a:chOff x="0" y="0"/>
            <a:chExt cx="6704975" cy="2168481"/>
          </a:xfrm>
        </p:grpSpPr>
        <p:sp>
          <p:nvSpPr>
            <p:cNvPr name="TextBox 5" id="5"/>
            <p:cNvSpPr txBox="true"/>
            <p:nvPr/>
          </p:nvSpPr>
          <p:spPr>
            <a:xfrm rot="0">
              <a:off x="0" y="47625"/>
              <a:ext cx="6704975" cy="2020950"/>
            </a:xfrm>
            <a:prstGeom prst="rect">
              <a:avLst/>
            </a:prstGeom>
          </p:spPr>
          <p:txBody>
            <a:bodyPr anchor="t" rtlCol="false" tIns="0" lIns="0" bIns="0" rIns="0">
              <a:spAutoFit/>
            </a:bodyPr>
            <a:lstStyle/>
            <a:p>
              <a:pPr algn="l">
                <a:lnSpc>
                  <a:spcPts val="5579"/>
                </a:lnSpc>
              </a:pPr>
              <a:r>
                <a:rPr lang="en-US" sz="5579" b="true">
                  <a:solidFill>
                    <a:srgbClr val="171717"/>
                  </a:solidFill>
                  <a:latin typeface="Hatton Bold"/>
                  <a:ea typeface="Hatton Bold"/>
                  <a:cs typeface="Hatton Bold"/>
                  <a:sym typeface="Hatton Bold"/>
                </a:rPr>
                <a:t>Marquês de Condorcet</a:t>
              </a:r>
            </a:p>
          </p:txBody>
        </p:sp>
        <p:sp>
          <p:nvSpPr>
            <p:cNvPr name="AutoShape 6" id="6"/>
            <p:cNvSpPr/>
            <p:nvPr/>
          </p:nvSpPr>
          <p:spPr>
            <a:xfrm rot="-5400000">
              <a:off x="3364117" y="-1172377"/>
              <a:ext cx="4461" cy="6677256"/>
            </a:xfrm>
            <a:prstGeom prst="rect">
              <a:avLst/>
            </a:prstGeom>
            <a:solidFill>
              <a:srgbClr val="F5F5EF"/>
            </a:solidFill>
          </p:spPr>
        </p:sp>
      </p:grpSp>
      <p:grpSp>
        <p:nvGrpSpPr>
          <p:cNvPr name="Group 7" id="7"/>
          <p:cNvGrpSpPr/>
          <p:nvPr/>
        </p:nvGrpSpPr>
        <p:grpSpPr>
          <a:xfrm rot="0">
            <a:off x="9387590" y="7699167"/>
            <a:ext cx="5028731" cy="1626361"/>
            <a:chOff x="0" y="0"/>
            <a:chExt cx="6704975" cy="2168481"/>
          </a:xfrm>
        </p:grpSpPr>
        <p:sp>
          <p:nvSpPr>
            <p:cNvPr name="TextBox 8" id="8"/>
            <p:cNvSpPr txBox="true"/>
            <p:nvPr/>
          </p:nvSpPr>
          <p:spPr>
            <a:xfrm rot="0">
              <a:off x="0" y="47625"/>
              <a:ext cx="6704975" cy="2020950"/>
            </a:xfrm>
            <a:prstGeom prst="rect">
              <a:avLst/>
            </a:prstGeom>
          </p:spPr>
          <p:txBody>
            <a:bodyPr anchor="t" rtlCol="false" tIns="0" lIns="0" bIns="0" rIns="0">
              <a:spAutoFit/>
            </a:bodyPr>
            <a:lstStyle/>
            <a:p>
              <a:pPr algn="l">
                <a:lnSpc>
                  <a:spcPts val="5579"/>
                </a:lnSpc>
              </a:pPr>
              <a:r>
                <a:rPr lang="en-US" sz="5579" b="true">
                  <a:solidFill>
                    <a:srgbClr val="171717"/>
                  </a:solidFill>
                  <a:latin typeface="Hatton Bold"/>
                  <a:ea typeface="Hatton Bold"/>
                  <a:cs typeface="Hatton Bold"/>
                  <a:sym typeface="Hatton Bold"/>
                </a:rPr>
                <a:t>Olympe de Gouges</a:t>
              </a:r>
            </a:p>
          </p:txBody>
        </p:sp>
        <p:sp>
          <p:nvSpPr>
            <p:cNvPr name="AutoShape 9" id="9"/>
            <p:cNvSpPr/>
            <p:nvPr/>
          </p:nvSpPr>
          <p:spPr>
            <a:xfrm rot="-5400000">
              <a:off x="3364117" y="-1172377"/>
              <a:ext cx="4461" cy="6677256"/>
            </a:xfrm>
            <a:prstGeom prst="rect">
              <a:avLst/>
            </a:prstGeom>
            <a:solidFill>
              <a:srgbClr val="F5F5EF"/>
            </a:solidFill>
          </p:spPr>
        </p:sp>
      </p:grpSp>
      <p:grpSp>
        <p:nvGrpSpPr>
          <p:cNvPr name="Group 10" id="10"/>
          <p:cNvGrpSpPr>
            <a:grpSpLocks noChangeAspect="true"/>
          </p:cNvGrpSpPr>
          <p:nvPr/>
        </p:nvGrpSpPr>
        <p:grpSpPr>
          <a:xfrm rot="0">
            <a:off x="3515090" y="5391018"/>
            <a:ext cx="3855660" cy="2168781"/>
            <a:chOff x="0" y="0"/>
            <a:chExt cx="11289030" cy="6350000"/>
          </a:xfrm>
        </p:grpSpPr>
        <p:sp>
          <p:nvSpPr>
            <p:cNvPr name="Freeform 11" id="11"/>
            <p:cNvSpPr/>
            <p:nvPr/>
          </p:nvSpPr>
          <p:spPr>
            <a:xfrm flipH="false" flipV="false" rot="0">
              <a:off x="0" y="0"/>
              <a:ext cx="11287761" cy="6348735"/>
            </a:xfrm>
            <a:custGeom>
              <a:avLst/>
              <a:gdLst/>
              <a:ahLst/>
              <a:cxnLst/>
              <a:rect r="r" b="b" t="t" l="l"/>
              <a:pathLst>
                <a:path h="6348735" w="11287761">
                  <a:moveTo>
                    <a:pt x="0" y="5824220"/>
                  </a:moveTo>
                  <a:lnTo>
                    <a:pt x="0" y="525780"/>
                  </a:lnTo>
                  <a:cubicBezTo>
                    <a:pt x="0" y="234950"/>
                    <a:pt x="234950" y="0"/>
                    <a:pt x="525780" y="0"/>
                  </a:cubicBezTo>
                  <a:lnTo>
                    <a:pt x="10761980" y="0"/>
                  </a:lnTo>
                  <a:cubicBezTo>
                    <a:pt x="11052811" y="0"/>
                    <a:pt x="11287761" y="234950"/>
                    <a:pt x="11287761" y="525780"/>
                  </a:cubicBezTo>
                  <a:lnTo>
                    <a:pt x="11287761" y="5822950"/>
                  </a:lnTo>
                  <a:cubicBezTo>
                    <a:pt x="11287761" y="6113780"/>
                    <a:pt x="11052811" y="6348730"/>
                    <a:pt x="10761980" y="6348730"/>
                  </a:cubicBezTo>
                  <a:lnTo>
                    <a:pt x="525780" y="6348730"/>
                  </a:lnTo>
                  <a:cubicBezTo>
                    <a:pt x="236220" y="6350000"/>
                    <a:pt x="0" y="6115050"/>
                    <a:pt x="0" y="5824220"/>
                  </a:cubicBezTo>
                  <a:cubicBezTo>
                    <a:pt x="0" y="5824220"/>
                    <a:pt x="0" y="5824220"/>
                    <a:pt x="0" y="5824220"/>
                  </a:cubicBezTo>
                  <a:close/>
                </a:path>
              </a:pathLst>
            </a:custGeom>
            <a:blipFill>
              <a:blip r:embed="rId2"/>
              <a:stretch>
                <a:fillRect l="0" t="-9265" r="0" b="-9265"/>
              </a:stretch>
            </a:blipFill>
          </p:spPr>
        </p:sp>
      </p:grpSp>
      <p:grpSp>
        <p:nvGrpSpPr>
          <p:cNvPr name="Group 12" id="12"/>
          <p:cNvGrpSpPr>
            <a:grpSpLocks noChangeAspect="true"/>
          </p:cNvGrpSpPr>
          <p:nvPr/>
        </p:nvGrpSpPr>
        <p:grpSpPr>
          <a:xfrm rot="0">
            <a:off x="9405737" y="5391018"/>
            <a:ext cx="3855660" cy="2168781"/>
            <a:chOff x="0" y="0"/>
            <a:chExt cx="11289030" cy="6350000"/>
          </a:xfrm>
        </p:grpSpPr>
        <p:sp>
          <p:nvSpPr>
            <p:cNvPr name="Freeform 13" id="13"/>
            <p:cNvSpPr/>
            <p:nvPr/>
          </p:nvSpPr>
          <p:spPr>
            <a:xfrm flipH="false" flipV="false" rot="0">
              <a:off x="0" y="0"/>
              <a:ext cx="11287761" cy="6348735"/>
            </a:xfrm>
            <a:custGeom>
              <a:avLst/>
              <a:gdLst/>
              <a:ahLst/>
              <a:cxnLst/>
              <a:rect r="r" b="b" t="t" l="l"/>
              <a:pathLst>
                <a:path h="6348735" w="11287761">
                  <a:moveTo>
                    <a:pt x="0" y="5824220"/>
                  </a:moveTo>
                  <a:lnTo>
                    <a:pt x="0" y="525780"/>
                  </a:lnTo>
                  <a:cubicBezTo>
                    <a:pt x="0" y="234950"/>
                    <a:pt x="234950" y="0"/>
                    <a:pt x="525780" y="0"/>
                  </a:cubicBezTo>
                  <a:lnTo>
                    <a:pt x="10761980" y="0"/>
                  </a:lnTo>
                  <a:cubicBezTo>
                    <a:pt x="11052811" y="0"/>
                    <a:pt x="11287761" y="234950"/>
                    <a:pt x="11287761" y="525780"/>
                  </a:cubicBezTo>
                  <a:lnTo>
                    <a:pt x="11287761" y="5822950"/>
                  </a:lnTo>
                  <a:cubicBezTo>
                    <a:pt x="11287761" y="6113780"/>
                    <a:pt x="11052811" y="6348730"/>
                    <a:pt x="10761980" y="6348730"/>
                  </a:cubicBezTo>
                  <a:lnTo>
                    <a:pt x="525780" y="6348730"/>
                  </a:lnTo>
                  <a:cubicBezTo>
                    <a:pt x="236220" y="6350000"/>
                    <a:pt x="0" y="6115050"/>
                    <a:pt x="0" y="5824220"/>
                  </a:cubicBezTo>
                  <a:cubicBezTo>
                    <a:pt x="0" y="5824220"/>
                    <a:pt x="0" y="5824220"/>
                    <a:pt x="0" y="5824220"/>
                  </a:cubicBezTo>
                  <a:close/>
                </a:path>
              </a:pathLst>
            </a:custGeom>
            <a:blipFill>
              <a:blip r:embed="rId3"/>
              <a:stretch>
                <a:fillRect l="0" t="-68748" r="0" b="-68748"/>
              </a:stretch>
            </a:blipFill>
          </p:spPr>
        </p:sp>
      </p:grpSp>
      <p:sp>
        <p:nvSpPr>
          <p:cNvPr name="TextBox 14" id="14"/>
          <p:cNvSpPr txBox="true"/>
          <p:nvPr/>
        </p:nvSpPr>
        <p:spPr>
          <a:xfrm rot="0">
            <a:off x="16546276" y="828371"/>
            <a:ext cx="391923" cy="306705"/>
          </a:xfrm>
          <a:prstGeom prst="rect">
            <a:avLst/>
          </a:prstGeom>
        </p:spPr>
        <p:txBody>
          <a:bodyPr anchor="t" rtlCol="false" tIns="0" lIns="0" bIns="0" rIns="0">
            <a:spAutoFit/>
          </a:bodyPr>
          <a:lstStyle/>
          <a:p>
            <a:pPr algn="r">
              <a:lnSpc>
                <a:spcPts val="2520"/>
              </a:lnSpc>
            </a:pPr>
            <a:r>
              <a:rPr lang="en-US" sz="1800">
                <a:solidFill>
                  <a:srgbClr val="F5F5EF"/>
                </a:solidFill>
                <a:latin typeface="Red Hat Display"/>
                <a:ea typeface="Red Hat Display"/>
                <a:cs typeface="Red Hat Display"/>
                <a:sym typeface="Red Hat Display"/>
              </a:rPr>
              <a:t>08</a:t>
            </a:r>
          </a:p>
        </p:txBody>
      </p:sp>
      <p:sp>
        <p:nvSpPr>
          <p:cNvPr name="TextBox 15" id="15"/>
          <p:cNvSpPr txBox="true"/>
          <p:nvPr/>
        </p:nvSpPr>
        <p:spPr>
          <a:xfrm rot="0">
            <a:off x="1028700" y="1019175"/>
            <a:ext cx="9112463" cy="283845"/>
          </a:xfrm>
          <a:prstGeom prst="rect">
            <a:avLst/>
          </a:prstGeom>
        </p:spPr>
        <p:txBody>
          <a:bodyPr anchor="t" rtlCol="false" tIns="0" lIns="0" bIns="0" rIns="0">
            <a:spAutoFit/>
          </a:bodyPr>
          <a:lstStyle/>
          <a:p>
            <a:pPr algn="l">
              <a:lnSpc>
                <a:spcPts val="2250"/>
              </a:lnSpc>
            </a:pPr>
            <a:r>
              <a:rPr lang="en-US" sz="1800" spc="197">
                <a:solidFill>
                  <a:srgbClr val="000000"/>
                </a:solidFill>
                <a:latin typeface="Red Hat Display"/>
                <a:ea typeface="Red Hat Display"/>
                <a:cs typeface="Red Hat Display"/>
                <a:sym typeface="Red Hat Display"/>
              </a:rPr>
              <a:t>Nacionalidade e a condição feminina na Comunidade Internacional</a:t>
            </a:r>
          </a:p>
        </p:txBody>
      </p:sp>
      <p:sp>
        <p:nvSpPr>
          <p:cNvPr name="TextBox 16" id="16"/>
          <p:cNvSpPr txBox="true"/>
          <p:nvPr/>
        </p:nvSpPr>
        <p:spPr>
          <a:xfrm rot="0">
            <a:off x="1028700" y="2032664"/>
            <a:ext cx="11935943" cy="1385297"/>
          </a:xfrm>
          <a:prstGeom prst="rect">
            <a:avLst/>
          </a:prstGeom>
        </p:spPr>
        <p:txBody>
          <a:bodyPr anchor="t" rtlCol="false" tIns="0" lIns="0" bIns="0" rIns="0">
            <a:spAutoFit/>
          </a:bodyPr>
          <a:lstStyle/>
          <a:p>
            <a:pPr algn="l">
              <a:lnSpc>
                <a:spcPts val="5646"/>
              </a:lnSpc>
            </a:pPr>
            <a:r>
              <a:rPr lang="en-US" sz="4033" b="true">
                <a:solidFill>
                  <a:srgbClr val="171717"/>
                </a:solidFill>
                <a:latin typeface="Red Hat Display Bold"/>
                <a:ea typeface="Red Hat Display Bold"/>
                <a:cs typeface="Red Hat Display Bold"/>
                <a:sym typeface="Red Hat Display Bold"/>
              </a:rPr>
              <a:t>Formação e consolidação dos Estado Modernos</a:t>
            </a:r>
          </a:p>
          <a:p>
            <a:pPr algn="l">
              <a:lnSpc>
                <a:spcPts val="5646"/>
              </a:lnSpc>
            </a:pPr>
          </a:p>
        </p:txBody>
      </p:sp>
      <p:sp>
        <p:nvSpPr>
          <p:cNvPr name="TextBox 17" id="17"/>
          <p:cNvSpPr txBox="true"/>
          <p:nvPr/>
        </p:nvSpPr>
        <p:spPr>
          <a:xfrm rot="0">
            <a:off x="1028700" y="2818130"/>
            <a:ext cx="14458950" cy="1934845"/>
          </a:xfrm>
          <a:prstGeom prst="rect">
            <a:avLst/>
          </a:prstGeom>
        </p:spPr>
        <p:txBody>
          <a:bodyPr anchor="t" rtlCol="false" tIns="0" lIns="0" bIns="0" rIns="0">
            <a:spAutoFit/>
          </a:bodyPr>
          <a:lstStyle/>
          <a:p>
            <a:pPr algn="l" marL="474981" indent="-237491" lvl="1">
              <a:lnSpc>
                <a:spcPts val="3080"/>
              </a:lnSpc>
              <a:buFont typeface="Arial"/>
              <a:buChar char="•"/>
            </a:pPr>
            <a:r>
              <a:rPr lang="en-US" sz="2200">
                <a:solidFill>
                  <a:srgbClr val="000000"/>
                </a:solidFill>
                <a:latin typeface="Red Hat Display"/>
                <a:ea typeface="Red Hat Display"/>
                <a:cs typeface="Red Hat Display"/>
                <a:sym typeface="Red Hat Display"/>
              </a:rPr>
              <a:t>Surgimento da burguesia a  partir do século XVII e a sua influê</a:t>
            </a:r>
            <a:r>
              <a:rPr lang="en-US" sz="2200">
                <a:solidFill>
                  <a:srgbClr val="000000"/>
                </a:solidFill>
                <a:latin typeface="Red Hat Display"/>
                <a:ea typeface="Red Hat Display"/>
                <a:cs typeface="Red Hat Display"/>
                <a:sym typeface="Red Hat Display"/>
              </a:rPr>
              <a:t>ncia sobre a organização e o governo da sociedade, "tendo grande peso na manutenção da mulher em plano secundário" (DALLARI, Dalmo de Abreu. Os Direitos da Mulher e da Cidadã por Olympia de Gouges. Editora Saraiva, 2016, p. 79).</a:t>
            </a:r>
          </a:p>
          <a:p>
            <a:pPr algn="l" marL="474981" indent="-237491" lvl="1">
              <a:lnSpc>
                <a:spcPts val="3080"/>
              </a:lnSpc>
              <a:buFont typeface="Arial"/>
              <a:buChar char="•"/>
            </a:pPr>
            <a:r>
              <a:rPr lang="en-US" sz="2200">
                <a:solidFill>
                  <a:srgbClr val="000000"/>
                </a:solidFill>
                <a:latin typeface="Red Hat Display"/>
                <a:ea typeface="Red Hat Display"/>
                <a:cs typeface="Red Hat Display"/>
                <a:sym typeface="Red Hat Display"/>
              </a:rPr>
              <a:t>A articulação de liberdade e igualdade representada pelos revolucionários se mostrou alheia à subordinação das mulheres. </a:t>
            </a:r>
          </a:p>
        </p:txBody>
      </p:sp>
      <p:sp>
        <p:nvSpPr>
          <p:cNvPr name="TextBox 18" id="18"/>
          <p:cNvSpPr txBox="true"/>
          <p:nvPr/>
        </p:nvSpPr>
        <p:spPr>
          <a:xfrm rot="0">
            <a:off x="3515090" y="9220200"/>
            <a:ext cx="5057840" cy="815340"/>
          </a:xfrm>
          <a:prstGeom prst="rect">
            <a:avLst/>
          </a:prstGeom>
        </p:spPr>
        <p:txBody>
          <a:bodyPr anchor="t" rtlCol="false" tIns="0" lIns="0" bIns="0" rIns="0">
            <a:spAutoFit/>
          </a:bodyPr>
          <a:lstStyle/>
          <a:p>
            <a:pPr algn="l">
              <a:lnSpc>
                <a:spcPts val="3359"/>
              </a:lnSpc>
              <a:spcBef>
                <a:spcPct val="0"/>
              </a:spcBef>
            </a:pPr>
            <a:r>
              <a:rPr lang="en-US" sz="2400">
                <a:solidFill>
                  <a:srgbClr val="000000"/>
                </a:solidFill>
                <a:latin typeface="Red Hat Display"/>
                <a:ea typeface="Red Hat Display"/>
                <a:cs typeface="Red Hat Display"/>
                <a:sym typeface="Red Hat Display"/>
              </a:rPr>
              <a:t>Carta de um burguês de New Haven, 1788.</a:t>
            </a:r>
          </a:p>
        </p:txBody>
      </p:sp>
      <p:sp>
        <p:nvSpPr>
          <p:cNvPr name="TextBox 19" id="19"/>
          <p:cNvSpPr txBox="true"/>
          <p:nvPr/>
        </p:nvSpPr>
        <p:spPr>
          <a:xfrm rot="0">
            <a:off x="9387590" y="9287428"/>
            <a:ext cx="6380451" cy="815340"/>
          </a:xfrm>
          <a:prstGeom prst="rect">
            <a:avLst/>
          </a:prstGeom>
        </p:spPr>
        <p:txBody>
          <a:bodyPr anchor="t" rtlCol="false" tIns="0" lIns="0" bIns="0" rIns="0">
            <a:spAutoFit/>
          </a:bodyPr>
          <a:lstStyle/>
          <a:p>
            <a:pPr algn="l">
              <a:lnSpc>
                <a:spcPts val="3359"/>
              </a:lnSpc>
              <a:spcBef>
                <a:spcPct val="0"/>
              </a:spcBef>
            </a:pPr>
            <a:r>
              <a:rPr lang="en-US" sz="2400">
                <a:solidFill>
                  <a:srgbClr val="000000"/>
                </a:solidFill>
                <a:latin typeface="Red Hat Display"/>
                <a:ea typeface="Red Hat Display"/>
                <a:cs typeface="Red Hat Display"/>
                <a:sym typeface="Red Hat Display"/>
              </a:rPr>
              <a:t>Declaração dos Direitos da mulher e da cidadã, 1791.</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171717"/>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3757656"/>
            <a:ext cx="4939371" cy="6529344"/>
          </a:xfrm>
          <a:custGeom>
            <a:avLst/>
            <a:gdLst/>
            <a:ahLst/>
            <a:cxnLst/>
            <a:rect r="r" b="b" t="t" l="l"/>
            <a:pathLst>
              <a:path h="6529344" w="4939371">
                <a:moveTo>
                  <a:pt x="0" y="0"/>
                </a:moveTo>
                <a:lnTo>
                  <a:pt x="4939371" y="0"/>
                </a:lnTo>
                <a:lnTo>
                  <a:pt x="4939371" y="6529344"/>
                </a:lnTo>
                <a:lnTo>
                  <a:pt x="0" y="6529344"/>
                </a:lnTo>
                <a:lnTo>
                  <a:pt x="0" y="0"/>
                </a:lnTo>
                <a:close/>
              </a:path>
            </a:pathLst>
          </a:custGeom>
          <a:blipFill>
            <a:blip r:embed="rId2"/>
            <a:stretch>
              <a:fillRect l="0" t="-7742" r="0" b="0"/>
            </a:stretch>
          </a:blipFill>
        </p:spPr>
      </p:sp>
      <p:sp>
        <p:nvSpPr>
          <p:cNvPr name="TextBox 3" id="3"/>
          <p:cNvSpPr txBox="true"/>
          <p:nvPr/>
        </p:nvSpPr>
        <p:spPr>
          <a:xfrm rot="0">
            <a:off x="823624" y="1304925"/>
            <a:ext cx="15144741" cy="4175125"/>
          </a:xfrm>
          <a:prstGeom prst="rect">
            <a:avLst/>
          </a:prstGeom>
        </p:spPr>
        <p:txBody>
          <a:bodyPr anchor="t" rtlCol="false" tIns="0" lIns="0" bIns="0" rIns="0">
            <a:spAutoFit/>
          </a:bodyPr>
          <a:lstStyle/>
          <a:p>
            <a:pPr algn="l">
              <a:lnSpc>
                <a:spcPts val="8000"/>
              </a:lnSpc>
            </a:pPr>
            <a:r>
              <a:rPr lang="en-US" sz="8000">
                <a:solidFill>
                  <a:srgbClr val="F5F5EF"/>
                </a:solidFill>
                <a:latin typeface="Hatton"/>
                <a:ea typeface="Hatton"/>
                <a:cs typeface="Hatton"/>
                <a:sym typeface="Hatton"/>
              </a:rPr>
              <a:t>PASQUALE MANCINI</a:t>
            </a:r>
            <a:r>
              <a:rPr lang="en-US" sz="8000">
                <a:solidFill>
                  <a:srgbClr val="F5F5EF"/>
                </a:solidFill>
                <a:latin typeface="Hatton"/>
                <a:ea typeface="Hatton"/>
                <a:cs typeface="Hatton"/>
                <a:sym typeface="Hatton"/>
              </a:rPr>
              <a:t> E O PRINCÍPIO DA NACIONALIDADE</a:t>
            </a:r>
          </a:p>
          <a:p>
            <a:pPr algn="l">
              <a:lnSpc>
                <a:spcPts val="8000"/>
              </a:lnSpc>
            </a:pPr>
          </a:p>
        </p:txBody>
      </p:sp>
      <p:sp>
        <p:nvSpPr>
          <p:cNvPr name="TextBox 4" id="4"/>
          <p:cNvSpPr txBox="true"/>
          <p:nvPr/>
        </p:nvSpPr>
        <p:spPr>
          <a:xfrm rot="0">
            <a:off x="9574454" y="287049"/>
            <a:ext cx="8889388" cy="283845"/>
          </a:xfrm>
          <a:prstGeom prst="rect">
            <a:avLst/>
          </a:prstGeom>
        </p:spPr>
        <p:txBody>
          <a:bodyPr anchor="t" rtlCol="false" tIns="0" lIns="0" bIns="0" rIns="0">
            <a:spAutoFit/>
          </a:bodyPr>
          <a:lstStyle/>
          <a:p>
            <a:pPr algn="l">
              <a:lnSpc>
                <a:spcPts val="2250"/>
              </a:lnSpc>
            </a:pPr>
            <a:r>
              <a:rPr lang="en-US" sz="1800" spc="197">
                <a:solidFill>
                  <a:srgbClr val="F5F5EF"/>
                </a:solidFill>
                <a:latin typeface="Red Hat Display"/>
                <a:ea typeface="Red Hat Display"/>
                <a:cs typeface="Red Hat Display"/>
                <a:sym typeface="Red Hat Display"/>
              </a:rPr>
              <a:t>Nacionalidade e a condição feminina na Comunidade Internacional</a:t>
            </a:r>
          </a:p>
        </p:txBody>
      </p:sp>
      <p:sp>
        <p:nvSpPr>
          <p:cNvPr name="TextBox 5" id="5"/>
          <p:cNvSpPr txBox="true"/>
          <p:nvPr/>
        </p:nvSpPr>
        <p:spPr>
          <a:xfrm rot="0">
            <a:off x="16546276" y="8951595"/>
            <a:ext cx="391923" cy="306705"/>
          </a:xfrm>
          <a:prstGeom prst="rect">
            <a:avLst/>
          </a:prstGeom>
        </p:spPr>
        <p:txBody>
          <a:bodyPr anchor="t" rtlCol="false" tIns="0" lIns="0" bIns="0" rIns="0">
            <a:spAutoFit/>
          </a:bodyPr>
          <a:lstStyle/>
          <a:p>
            <a:pPr algn="r">
              <a:lnSpc>
                <a:spcPts val="2520"/>
              </a:lnSpc>
            </a:pPr>
            <a:r>
              <a:rPr lang="en-US" sz="1800">
                <a:solidFill>
                  <a:srgbClr val="F5F5EF"/>
                </a:solidFill>
                <a:latin typeface="Red Hat Display"/>
                <a:ea typeface="Red Hat Display"/>
                <a:cs typeface="Red Hat Display"/>
                <a:sym typeface="Red Hat Display"/>
              </a:rPr>
              <a:t>09</a:t>
            </a:r>
          </a:p>
        </p:txBody>
      </p:sp>
      <p:sp>
        <p:nvSpPr>
          <p:cNvPr name="TextBox 6" id="6"/>
          <p:cNvSpPr txBox="true"/>
          <p:nvPr/>
        </p:nvSpPr>
        <p:spPr>
          <a:xfrm rot="0">
            <a:off x="6471750" y="5232400"/>
            <a:ext cx="9821249" cy="3329940"/>
          </a:xfrm>
          <a:prstGeom prst="rect">
            <a:avLst/>
          </a:prstGeom>
        </p:spPr>
        <p:txBody>
          <a:bodyPr anchor="t" rtlCol="false" tIns="0" lIns="0" bIns="0" rIns="0">
            <a:spAutoFit/>
          </a:bodyPr>
          <a:lstStyle/>
          <a:p>
            <a:pPr algn="l">
              <a:lnSpc>
                <a:spcPts val="3359"/>
              </a:lnSpc>
              <a:spcBef>
                <a:spcPct val="0"/>
              </a:spcBef>
            </a:pPr>
            <a:r>
              <a:rPr lang="en-US" sz="2400">
                <a:solidFill>
                  <a:srgbClr val="FFFFFF"/>
                </a:solidFill>
                <a:latin typeface="Red Hat Display"/>
                <a:ea typeface="Red Hat Display"/>
                <a:cs typeface="Red Hat Display"/>
                <a:sym typeface="Red Hat Display"/>
              </a:rPr>
              <a:t>“A ideia mãe da ciência não é o Estado, mas a nacionalidade”: </a:t>
            </a:r>
          </a:p>
          <a:p>
            <a:pPr algn="l" marL="518160" indent="-259080" lvl="1">
              <a:lnSpc>
                <a:spcPts val="3359"/>
              </a:lnSpc>
              <a:spcBef>
                <a:spcPct val="0"/>
              </a:spcBef>
              <a:buFont typeface="Arial"/>
              <a:buChar char="•"/>
            </a:pPr>
            <a:r>
              <a:rPr lang="en-US" sz="2400">
                <a:solidFill>
                  <a:srgbClr val="FFFFFF"/>
                </a:solidFill>
                <a:latin typeface="Red Hat Display"/>
                <a:ea typeface="Red Hat Display"/>
                <a:cs typeface="Red Hat Display"/>
                <a:sym typeface="Red Hat Display"/>
              </a:rPr>
              <a:t>Período do Risorgimento italiano;</a:t>
            </a:r>
          </a:p>
          <a:p>
            <a:pPr algn="l" marL="518160" indent="-259080" lvl="1">
              <a:lnSpc>
                <a:spcPts val="3359"/>
              </a:lnSpc>
              <a:buFont typeface="Arial"/>
              <a:buChar char="•"/>
            </a:pPr>
            <a:r>
              <a:rPr lang="en-US" sz="2400">
                <a:solidFill>
                  <a:srgbClr val="FFFFFF"/>
                </a:solidFill>
                <a:latin typeface="Red Hat Display"/>
                <a:ea typeface="Red Hat Display"/>
                <a:cs typeface="Red Hat Display"/>
                <a:sym typeface="Red Hat Display"/>
              </a:rPr>
              <a:t>Segundo Mancini, a nacionalidade põe em exercício “a santidade dos direitos”, pois ela é a lei “pela qual se desenvolvem as vicissitudes da civilização humana, isto é, nenhum grande fato se realiza na humanidade sem que tenha sido precedido pelo império laboriosamente assegurado de uma ideia, uma crença universal em sua justiça e necessidade de ser”. </a:t>
            </a:r>
          </a:p>
        </p:txBody>
      </p:sp>
      <p:sp>
        <p:nvSpPr>
          <p:cNvPr name="TextBox 7" id="7"/>
          <p:cNvSpPr txBox="true"/>
          <p:nvPr/>
        </p:nvSpPr>
        <p:spPr>
          <a:xfrm rot="0">
            <a:off x="6978469" y="8663305"/>
            <a:ext cx="9314530" cy="743612"/>
          </a:xfrm>
          <a:prstGeom prst="rect">
            <a:avLst/>
          </a:prstGeom>
        </p:spPr>
        <p:txBody>
          <a:bodyPr anchor="t" rtlCol="false" tIns="0" lIns="0" bIns="0" rIns="0">
            <a:spAutoFit/>
          </a:bodyPr>
          <a:lstStyle/>
          <a:p>
            <a:pPr algn="l">
              <a:lnSpc>
                <a:spcPts val="3026"/>
              </a:lnSpc>
              <a:spcBef>
                <a:spcPct val="0"/>
              </a:spcBef>
            </a:pPr>
            <a:r>
              <a:rPr lang="en-US" sz="2161">
                <a:solidFill>
                  <a:srgbClr val="FFFFFF"/>
                </a:solidFill>
                <a:latin typeface="Red Hat Display"/>
                <a:ea typeface="Red Hat Display"/>
                <a:cs typeface="Red Hat Display"/>
                <a:sym typeface="Red Hat Display"/>
              </a:rPr>
              <a:t> MANCINI, Pasquale Stanislao. Direito Internacional (Diritto Internazionale. Prelezioni), Ijuí: Ed. Unijuí, 2003, p. 37.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DAE52hc6h4A</dc:identifier>
  <dcterms:modified xsi:type="dcterms:W3CDTF">2011-08-01T06:04:30Z</dcterms:modified>
  <cp:revision>1</cp:revision>
  <dc:title>Nacionalidade e a condição feminina na Comunidade Internacional</dc:title>
</cp:coreProperties>
</file>